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5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CECAAF4-966F-4C3C-9A59-B6B488DFEF82}">
  <a:tblStyle styleId="{1CECAAF4-966F-4C3C-9A59-B6B488DFEF8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0" Type="http://schemas.openxmlformats.org/officeDocument/2006/relationships/slide" Target="slides/slide4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 name="Shape 33"/>
        <p:cNvGrpSpPr/>
        <p:nvPr/>
      </p:nvGrpSpPr>
      <p:grpSpPr>
        <a:xfrm>
          <a:off x="0" y="0"/>
          <a:ext cx="0" cy="0"/>
          <a:chOff x="0" y="0"/>
          <a:chExt cx="0" cy="0"/>
        </a:xfrm>
      </p:grpSpPr>
      <p:sp>
        <p:nvSpPr>
          <p:cNvPr id="34" name="Google Shape;34;g2c372bea7ad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 name="Google Shape;35;g2c372bea7a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3d0d3cf19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3d0d3cf19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3d0d3cf192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3d0d3cf192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3d0d3cf192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3d0d3cf19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3d0d3cf19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3d0d3cf19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57e30e451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57e30e451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3d0d3cf19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3d0d3cf19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3c5099aba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3c5099aba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3d0d3cf19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3d0d3cf19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e8e41ae8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e8e41ae8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3d0d3cf19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3d0d3cf192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g13c5099aba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 name="Google Shape;41;g13c5099aba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3d0d3cf192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3d0d3cf192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3d0d3cf19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3d0d3cf19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3d0d3cf192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3d0d3cf192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57e30e451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57e30e451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57e30e451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57e30e451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3d0d3cf192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3d0d3cf192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3c5099aba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3c5099aba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3d0d3cf192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3d0d3cf192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3d0d3cf192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3d0d3cf192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3d239e3e9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3d239e3e9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gf9bad1e8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f9bad1e8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3d0d3cf192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3d0d3cf192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3d0d3cf192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3d0d3cf192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57e30e4515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57e30e4515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3d0d3cf192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3d0d3cf192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57e30e451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57e30e451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3d0d3cf192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3d0d3cf192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57e30e4515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57e30e4515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3d0d3cf192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3d0d3cf192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57e30e4515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57e30e4515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57e30e4515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57e30e4515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g13d239e3e9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g13d239e3e9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3d0d3cf192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3d0d3cf192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e8e41ae85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e8e41ae85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3d0d3cf192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3d0d3cf192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3955d9351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3955d9351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3955d9351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3955d9351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3c5099aba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3c5099ab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3c5099aba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3c5099aba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3d0d3cf19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3d0d3cf19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57e30e451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257e30e451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3d0d3cf19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3d0d3cf19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uni1.de/nyt"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uni1.de/nyt"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uni1.de/nyt"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uni1.de/nyt"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0" y="0"/>
            <a:ext cx="9144000" cy="2388900"/>
          </a:xfrm>
          <a:prstGeom prst="rect">
            <a:avLst/>
          </a:prstGeom>
          <a:noFill/>
        </p:spPr>
        <p:txBody>
          <a:bodyPr anchorCtr="0" anchor="b" bIns="274300" lIns="91425" spcFirstLastPara="1" rIns="91425" wrap="square" tIns="91425">
            <a:noAutofit/>
          </a:bodyPr>
          <a:lstStyle>
            <a:lvl1pPr lvl="0" algn="ctr">
              <a:spcBef>
                <a:spcPts val="0"/>
              </a:spcBef>
              <a:spcAft>
                <a:spcPts val="0"/>
              </a:spcAft>
              <a:buClr>
                <a:schemeClr val="dk1"/>
              </a:buClr>
              <a:buSzPts val="4200"/>
              <a:buNone/>
              <a:defRPr sz="4200">
                <a:solidFill>
                  <a:schemeClr val="dk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0" y="2569475"/>
            <a:ext cx="9144000" cy="2574000"/>
          </a:xfrm>
          <a:prstGeom prst="rect">
            <a:avLst/>
          </a:prstGeom>
        </p:spPr>
        <p:txBody>
          <a:bodyPr anchorCtr="0" anchor="t" bIns="91425" lIns="91425" spcFirstLastPara="1" rIns="91425" wrap="square" tIns="274300">
            <a:noAutofit/>
          </a:bodyPr>
          <a:lstStyle>
            <a:lvl1pPr lvl="0" algn="ctr">
              <a:lnSpc>
                <a:spcPct val="115000"/>
              </a:lnSpc>
              <a:spcBef>
                <a:spcPts val="0"/>
              </a:spcBef>
              <a:spcAft>
                <a:spcPts val="0"/>
              </a:spcAft>
              <a:buSzPts val="3000"/>
              <a:buNone/>
              <a:defRPr sz="3000"/>
            </a:lvl1pPr>
            <a:lvl2pPr lvl="1" algn="ctr">
              <a:lnSpc>
                <a:spcPct val="115000"/>
              </a:lnSpc>
              <a:spcBef>
                <a:spcPts val="0"/>
              </a:spcBef>
              <a:spcAft>
                <a:spcPts val="0"/>
              </a:spcAft>
              <a:buSzPts val="3200"/>
              <a:buNone/>
              <a:defRPr sz="3200"/>
            </a:lvl2pPr>
            <a:lvl3pPr lvl="2" algn="ctr">
              <a:lnSpc>
                <a:spcPct val="115000"/>
              </a:lnSpc>
              <a:spcBef>
                <a:spcPts val="0"/>
              </a:spcBef>
              <a:spcAft>
                <a:spcPts val="0"/>
              </a:spcAft>
              <a:buSzPts val="3200"/>
              <a:buNone/>
              <a:defRPr sz="3200"/>
            </a:lvl3pPr>
            <a:lvl4pPr lvl="3" algn="ctr">
              <a:lnSpc>
                <a:spcPct val="115000"/>
              </a:lnSpc>
              <a:spcBef>
                <a:spcPts val="0"/>
              </a:spcBef>
              <a:spcAft>
                <a:spcPts val="0"/>
              </a:spcAft>
              <a:buSzPts val="3200"/>
              <a:buNone/>
              <a:defRPr sz="3200"/>
            </a:lvl4pPr>
            <a:lvl5pPr lvl="4" algn="ctr">
              <a:lnSpc>
                <a:spcPct val="115000"/>
              </a:lnSpc>
              <a:spcBef>
                <a:spcPts val="0"/>
              </a:spcBef>
              <a:spcAft>
                <a:spcPts val="0"/>
              </a:spcAft>
              <a:buSzPts val="3200"/>
              <a:buNone/>
              <a:defRPr sz="3200"/>
            </a:lvl5pPr>
            <a:lvl6pPr lvl="5" algn="ctr">
              <a:lnSpc>
                <a:spcPct val="115000"/>
              </a:lnSpc>
              <a:spcBef>
                <a:spcPts val="0"/>
              </a:spcBef>
              <a:spcAft>
                <a:spcPts val="0"/>
              </a:spcAft>
              <a:buSzPts val="3200"/>
              <a:buNone/>
              <a:defRPr sz="3200"/>
            </a:lvl6pPr>
            <a:lvl7pPr lvl="6" algn="ctr">
              <a:lnSpc>
                <a:spcPct val="115000"/>
              </a:lnSpc>
              <a:spcBef>
                <a:spcPts val="0"/>
              </a:spcBef>
              <a:spcAft>
                <a:spcPts val="0"/>
              </a:spcAft>
              <a:buSzPts val="3200"/>
              <a:buNone/>
              <a:defRPr sz="3200"/>
            </a:lvl7pPr>
            <a:lvl8pPr lvl="7" algn="ctr">
              <a:lnSpc>
                <a:spcPct val="115000"/>
              </a:lnSpc>
              <a:spcBef>
                <a:spcPts val="0"/>
              </a:spcBef>
              <a:spcAft>
                <a:spcPts val="0"/>
              </a:spcAft>
              <a:buSzPts val="3200"/>
              <a:buNone/>
              <a:defRPr sz="3200"/>
            </a:lvl8pPr>
            <a:lvl9pPr lvl="8" algn="ctr">
              <a:lnSpc>
                <a:spcPct val="115000"/>
              </a:lnSpc>
              <a:spcBef>
                <a:spcPts val="0"/>
              </a:spcBef>
              <a:spcAft>
                <a:spcPts val="0"/>
              </a:spcAft>
              <a:buSzPts val="3200"/>
              <a:buNone/>
              <a:defRPr sz="3200"/>
            </a:lvl9pPr>
          </a:lstStyle>
          <a:p/>
        </p:txBody>
      </p:sp>
      <p:sp>
        <p:nvSpPr>
          <p:cNvPr id="12" name="Google Shape;12;p2"/>
          <p:cNvSpPr/>
          <p:nvPr/>
        </p:nvSpPr>
        <p:spPr>
          <a:xfrm>
            <a:off x="0" y="2388810"/>
            <a:ext cx="9144000" cy="183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0" y="-7"/>
            <a:ext cx="9144000" cy="2386500"/>
          </a:xfrm>
          <a:prstGeom prst="rect">
            <a:avLst/>
          </a:prstGeom>
        </p:spPr>
        <p:txBody>
          <a:bodyPr anchorCtr="0" anchor="b" bIns="274300" lIns="91425" spcFirstLastPara="1" rIns="91425" wrap="square" tIns="91425">
            <a:noAutofit/>
          </a:bodyPr>
          <a:lstStyle>
            <a:lvl1pPr lvl="0" algn="ctr">
              <a:spcBef>
                <a:spcPts val="0"/>
              </a:spcBef>
              <a:spcAft>
                <a:spcPts val="0"/>
              </a:spcAft>
              <a:buSzPts val="3000"/>
              <a:buNone/>
              <a:defRPr sz="3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p:nvPr/>
        </p:nvSpPr>
        <p:spPr>
          <a:xfrm>
            <a:off x="0" y="2386584"/>
            <a:ext cx="9144000" cy="91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lvl1pPr lvl="0" rtl="0" algn="r">
              <a:buNone/>
              <a:defRPr b="1" sz="2400">
                <a:solidFill>
                  <a:schemeClr val="dk1"/>
                </a:solidFill>
              </a:defRPr>
            </a:lvl1pPr>
            <a:lvl2pPr lvl="1" rtl="0" algn="r">
              <a:buNone/>
              <a:defRPr b="1" sz="2400">
                <a:solidFill>
                  <a:schemeClr val="dk1"/>
                </a:solidFill>
              </a:defRPr>
            </a:lvl2pPr>
            <a:lvl3pPr lvl="2" rtl="0" algn="r">
              <a:buNone/>
              <a:defRPr b="1" sz="2400">
                <a:solidFill>
                  <a:schemeClr val="dk1"/>
                </a:solidFill>
              </a:defRPr>
            </a:lvl3pPr>
            <a:lvl4pPr lvl="3" rtl="0" algn="r">
              <a:buNone/>
              <a:defRPr b="1" sz="2400">
                <a:solidFill>
                  <a:schemeClr val="dk1"/>
                </a:solidFill>
              </a:defRPr>
            </a:lvl4pPr>
            <a:lvl5pPr lvl="4" rtl="0" algn="r">
              <a:buNone/>
              <a:defRPr b="1" sz="2400">
                <a:solidFill>
                  <a:schemeClr val="dk1"/>
                </a:solidFill>
              </a:defRPr>
            </a:lvl5pPr>
            <a:lvl6pPr lvl="5" rtl="0" algn="r">
              <a:buNone/>
              <a:defRPr b="1" sz="2400">
                <a:solidFill>
                  <a:schemeClr val="dk1"/>
                </a:solidFill>
              </a:defRPr>
            </a:lvl6pPr>
            <a:lvl7pPr lvl="6" rtl="0" algn="r">
              <a:buNone/>
              <a:defRPr b="1" sz="2400">
                <a:solidFill>
                  <a:schemeClr val="dk1"/>
                </a:solidFill>
              </a:defRPr>
            </a:lvl7pPr>
            <a:lvl8pPr lvl="7" rtl="0" algn="r">
              <a:buNone/>
              <a:defRPr b="1" sz="2400">
                <a:solidFill>
                  <a:schemeClr val="dk1"/>
                </a:solidFill>
              </a:defRPr>
            </a:lvl8pPr>
            <a:lvl9pPr lvl="8" rtl="0" algn="r">
              <a:buNone/>
              <a:defRPr b="1" sz="2400">
                <a:solidFill>
                  <a:schemeClr val="dk1"/>
                </a:solidFill>
              </a:defRPr>
            </a:lvl9p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2"/>
              </a:rPr>
              <a:t>uni1.de/nyt</a:t>
            </a:r>
            <a:r>
              <a:rPr b="0" lang="en" sz="1000"/>
              <a:t> </a:t>
            </a:r>
            <a:endParaRPr b="0" sz="100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274320" y="914400"/>
            <a:ext cx="8595300" cy="4114800"/>
          </a:xfrm>
          <a:prstGeom prst="rect">
            <a:avLst/>
          </a:prstGeom>
        </p:spPr>
        <p:txBody>
          <a:bodyPr anchorCtr="0" anchor="t" bIns="0" lIns="0" spcFirstLastPara="1" rIns="0" wrap="square" tIns="0">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p:nvPr/>
        </p:nvSpPr>
        <p:spPr>
          <a:xfrm>
            <a:off x="0" y="685800"/>
            <a:ext cx="9144000" cy="91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lvl1pPr lvl="0" rtl="0" algn="r">
              <a:buNone/>
              <a:defRPr b="1" sz="2400">
                <a:solidFill>
                  <a:schemeClr val="dk1"/>
                </a:solidFill>
              </a:defRPr>
            </a:lvl1pPr>
            <a:lvl2pPr lvl="1" rtl="0" algn="r">
              <a:buNone/>
              <a:defRPr b="1" sz="2400">
                <a:solidFill>
                  <a:schemeClr val="dk1"/>
                </a:solidFill>
              </a:defRPr>
            </a:lvl2pPr>
            <a:lvl3pPr lvl="2" rtl="0" algn="r">
              <a:buNone/>
              <a:defRPr b="1" sz="2400">
                <a:solidFill>
                  <a:schemeClr val="dk1"/>
                </a:solidFill>
              </a:defRPr>
            </a:lvl3pPr>
            <a:lvl4pPr lvl="3" rtl="0" algn="r">
              <a:buNone/>
              <a:defRPr b="1" sz="2400">
                <a:solidFill>
                  <a:schemeClr val="dk1"/>
                </a:solidFill>
              </a:defRPr>
            </a:lvl4pPr>
            <a:lvl5pPr lvl="4" rtl="0" algn="r">
              <a:buNone/>
              <a:defRPr b="1" sz="2400">
                <a:solidFill>
                  <a:schemeClr val="dk1"/>
                </a:solidFill>
              </a:defRPr>
            </a:lvl5pPr>
            <a:lvl6pPr lvl="5" rtl="0" algn="r">
              <a:buNone/>
              <a:defRPr b="1" sz="2400">
                <a:solidFill>
                  <a:schemeClr val="dk1"/>
                </a:solidFill>
              </a:defRPr>
            </a:lvl6pPr>
            <a:lvl7pPr lvl="6" rtl="0" algn="r">
              <a:buNone/>
              <a:defRPr b="1" sz="2400">
                <a:solidFill>
                  <a:schemeClr val="dk1"/>
                </a:solidFill>
              </a:defRPr>
            </a:lvl7pPr>
            <a:lvl8pPr lvl="7" rtl="0" algn="r">
              <a:buNone/>
              <a:defRPr b="1" sz="2400">
                <a:solidFill>
                  <a:schemeClr val="dk1"/>
                </a:solidFill>
              </a:defRPr>
            </a:lvl8pPr>
            <a:lvl9pPr lvl="8" rtl="0" algn="r">
              <a:buNone/>
              <a:defRPr b="1" sz="2400">
                <a:solidFill>
                  <a:schemeClr val="dk1"/>
                </a:solidFill>
              </a:defRPr>
            </a:lvl9p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2"/>
              </a:rPr>
              <a:t>uni1.de/nyt</a:t>
            </a:r>
            <a:r>
              <a:rPr b="0" lang="en" sz="1000"/>
              <a:t> </a:t>
            </a:r>
            <a:endParaRPr b="0" sz="100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0" y="0"/>
            <a:ext cx="9144000" cy="685800"/>
          </a:xfrm>
          <a:prstGeom prst="rect">
            <a:avLst/>
          </a:prstGeom>
          <a:ln>
            <a:noFill/>
          </a:ln>
        </p:spPr>
        <p:txBody>
          <a:bodyPr anchorCtr="0" anchor="ctr" bIns="0" lIns="274300" spcFirstLastPara="1" rIns="0" wrap="square" tIns="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5"/>
          <p:cNvSpPr txBox="1"/>
          <p:nvPr>
            <p:ph idx="1" type="body"/>
          </p:nvPr>
        </p:nvSpPr>
        <p:spPr>
          <a:xfrm>
            <a:off x="274320" y="914400"/>
            <a:ext cx="4114800" cy="4114800"/>
          </a:xfrm>
          <a:prstGeom prst="rect">
            <a:avLst/>
          </a:prstGeom>
        </p:spPr>
        <p:txBody>
          <a:bodyPr anchorCtr="0" anchor="t" bIns="91425" lIns="0" spcFirstLastPara="1" rIns="91425" wrap="square" tIns="0">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5" name="Google Shape;25;p5"/>
          <p:cNvSpPr txBox="1"/>
          <p:nvPr>
            <p:ph idx="2" type="body"/>
          </p:nvPr>
        </p:nvSpPr>
        <p:spPr>
          <a:xfrm>
            <a:off x="4846320" y="914400"/>
            <a:ext cx="4114800" cy="4114800"/>
          </a:xfrm>
          <a:prstGeom prst="rect">
            <a:avLst/>
          </a:prstGeom>
        </p:spPr>
        <p:txBody>
          <a:bodyPr anchorCtr="0" anchor="t" bIns="0" lIns="0" spcFirstLastPara="1" rIns="0" wrap="square" tIns="0">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6" name="Google Shape;26;p5"/>
          <p:cNvSpPr/>
          <p:nvPr/>
        </p:nvSpPr>
        <p:spPr>
          <a:xfrm>
            <a:off x="0" y="685800"/>
            <a:ext cx="9144000" cy="91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lvl1pPr lvl="0" rtl="0" algn="r">
              <a:buNone/>
              <a:defRPr b="1" sz="2400">
                <a:solidFill>
                  <a:schemeClr val="dk1"/>
                </a:solidFill>
              </a:defRPr>
            </a:lvl1pPr>
            <a:lvl2pPr lvl="1" rtl="0" algn="r">
              <a:buNone/>
              <a:defRPr b="1" sz="2400">
                <a:solidFill>
                  <a:schemeClr val="dk1"/>
                </a:solidFill>
              </a:defRPr>
            </a:lvl2pPr>
            <a:lvl3pPr lvl="2" rtl="0" algn="r">
              <a:buNone/>
              <a:defRPr b="1" sz="2400">
                <a:solidFill>
                  <a:schemeClr val="dk1"/>
                </a:solidFill>
              </a:defRPr>
            </a:lvl3pPr>
            <a:lvl4pPr lvl="3" rtl="0" algn="r">
              <a:buNone/>
              <a:defRPr b="1" sz="2400">
                <a:solidFill>
                  <a:schemeClr val="dk1"/>
                </a:solidFill>
              </a:defRPr>
            </a:lvl4pPr>
            <a:lvl5pPr lvl="4" rtl="0" algn="r">
              <a:buNone/>
              <a:defRPr b="1" sz="2400">
                <a:solidFill>
                  <a:schemeClr val="dk1"/>
                </a:solidFill>
              </a:defRPr>
            </a:lvl5pPr>
            <a:lvl6pPr lvl="5" rtl="0" algn="r">
              <a:buNone/>
              <a:defRPr b="1" sz="2400">
                <a:solidFill>
                  <a:schemeClr val="dk1"/>
                </a:solidFill>
              </a:defRPr>
            </a:lvl6pPr>
            <a:lvl7pPr lvl="6" rtl="0" algn="r">
              <a:buNone/>
              <a:defRPr b="1" sz="2400">
                <a:solidFill>
                  <a:schemeClr val="dk1"/>
                </a:solidFill>
              </a:defRPr>
            </a:lvl7pPr>
            <a:lvl8pPr lvl="7" rtl="0" algn="r">
              <a:buNone/>
              <a:defRPr b="1" sz="2400">
                <a:solidFill>
                  <a:schemeClr val="dk1"/>
                </a:solidFill>
              </a:defRPr>
            </a:lvl8pPr>
            <a:lvl9pPr lvl="8" rtl="0" algn="r">
              <a:buNone/>
              <a:defRPr b="1" sz="2400">
                <a:solidFill>
                  <a:schemeClr val="dk1"/>
                </a:solidFill>
              </a:defRPr>
            </a:lvl9p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2"/>
              </a:rPr>
              <a:t>uni1.de/nyt</a:t>
            </a:r>
            <a:r>
              <a:rPr b="0" lang="en" sz="1000"/>
              <a:t> </a:t>
            </a:r>
            <a:endParaRPr b="0" sz="100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0" y="0"/>
            <a:ext cx="9144000" cy="685800"/>
          </a:xfrm>
          <a:prstGeom prst="rect">
            <a:avLst/>
          </a:prstGeom>
        </p:spPr>
        <p:txBody>
          <a:bodyPr anchorCtr="0" anchor="ctr" bIns="0" lIns="274300" spcFirstLastPara="1" rIns="0" wrap="square" tIns="0">
            <a:noAutofit/>
          </a:bodyPr>
          <a:lstStyle>
            <a:lvl1pPr lvl="0">
              <a:spcBef>
                <a:spcPts val="0"/>
              </a:spcBef>
              <a:spcAft>
                <a:spcPts val="0"/>
              </a:spcAft>
              <a:buSzPts val="2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p:nvPr/>
        </p:nvSpPr>
        <p:spPr>
          <a:xfrm>
            <a:off x="0" y="685800"/>
            <a:ext cx="9144000" cy="91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6"/>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lvl1pPr lvl="0" rtl="0" algn="r">
              <a:buNone/>
              <a:defRPr b="1" sz="2400">
                <a:solidFill>
                  <a:schemeClr val="dk1"/>
                </a:solidFill>
              </a:defRPr>
            </a:lvl1pPr>
            <a:lvl2pPr lvl="1" rtl="0" algn="r">
              <a:buNone/>
              <a:defRPr b="1" sz="2400">
                <a:solidFill>
                  <a:schemeClr val="dk1"/>
                </a:solidFill>
              </a:defRPr>
            </a:lvl2pPr>
            <a:lvl3pPr lvl="2" rtl="0" algn="r">
              <a:buNone/>
              <a:defRPr b="1" sz="2400">
                <a:solidFill>
                  <a:schemeClr val="dk1"/>
                </a:solidFill>
              </a:defRPr>
            </a:lvl3pPr>
            <a:lvl4pPr lvl="3" rtl="0" algn="r">
              <a:buNone/>
              <a:defRPr b="1" sz="2400">
                <a:solidFill>
                  <a:schemeClr val="dk1"/>
                </a:solidFill>
              </a:defRPr>
            </a:lvl4pPr>
            <a:lvl5pPr lvl="4" rtl="0" algn="r">
              <a:buNone/>
              <a:defRPr b="1" sz="2400">
                <a:solidFill>
                  <a:schemeClr val="dk1"/>
                </a:solidFill>
              </a:defRPr>
            </a:lvl5pPr>
            <a:lvl6pPr lvl="5" rtl="0" algn="r">
              <a:buNone/>
              <a:defRPr b="1" sz="2400">
                <a:solidFill>
                  <a:schemeClr val="dk1"/>
                </a:solidFill>
              </a:defRPr>
            </a:lvl6pPr>
            <a:lvl7pPr lvl="6" rtl="0" algn="r">
              <a:buNone/>
              <a:defRPr b="1" sz="2400">
                <a:solidFill>
                  <a:schemeClr val="dk1"/>
                </a:solidFill>
              </a:defRPr>
            </a:lvl7pPr>
            <a:lvl8pPr lvl="7" rtl="0" algn="r">
              <a:buNone/>
              <a:defRPr b="1" sz="2400">
                <a:solidFill>
                  <a:schemeClr val="dk1"/>
                </a:solidFill>
              </a:defRPr>
            </a:lvl8pPr>
            <a:lvl9pPr lvl="8" rtl="0" algn="r">
              <a:buNone/>
              <a:defRPr b="1" sz="2400">
                <a:solidFill>
                  <a:schemeClr val="dk1"/>
                </a:solidFill>
              </a:defRPr>
            </a:lvl9p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2"/>
              </a:rPr>
              <a:t>uni1.de/nyt</a:t>
            </a:r>
            <a:r>
              <a:rPr b="0" lang="en" sz="1000"/>
              <a:t> </a:t>
            </a:r>
            <a:endParaRPr b="0" sz="100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 name="Shape 3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hyperlink" Target="http://uni1.de/nyt" TargetMode="Externa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0" y="0"/>
            <a:ext cx="9144000" cy="685800"/>
          </a:xfrm>
          <a:prstGeom prst="rect">
            <a:avLst/>
          </a:prstGeom>
          <a:noFill/>
          <a:ln>
            <a:noFill/>
          </a:ln>
        </p:spPr>
        <p:txBody>
          <a:bodyPr anchorCtr="0" anchor="ctr" bIns="0" lIns="274300" spcFirstLastPara="1" rIns="0" wrap="square" tIns="0">
            <a:noAutofit/>
          </a:bodyPr>
          <a:lstStyle>
            <a:lvl1pPr lvl="0">
              <a:spcBef>
                <a:spcPts val="0"/>
              </a:spcBef>
              <a:spcAft>
                <a:spcPts val="0"/>
              </a:spcAft>
              <a:buClr>
                <a:schemeClr val="dk1"/>
              </a:buClr>
              <a:buSzPts val="2400"/>
              <a:buNone/>
              <a:defRPr b="1" sz="24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74320" y="914400"/>
            <a:ext cx="8595300" cy="4114800"/>
          </a:xfrm>
          <a:prstGeom prst="rect">
            <a:avLst/>
          </a:prstGeom>
          <a:noFill/>
          <a:ln>
            <a:noFill/>
          </a:ln>
        </p:spPr>
        <p:txBody>
          <a:bodyPr anchorCtr="0" anchor="t" bIns="0" lIns="0" spcFirstLastPara="1" rIns="0" wrap="square" tIns="0">
            <a:noAutofit/>
          </a:bodyPr>
          <a:lstStyle>
            <a:lvl1pPr indent="-342900" lvl="0" marL="457200">
              <a:lnSpc>
                <a:spcPct val="115000"/>
              </a:lnSpc>
              <a:spcBef>
                <a:spcPts val="0"/>
              </a:spcBef>
              <a:spcAft>
                <a:spcPts val="0"/>
              </a:spcAft>
              <a:buClr>
                <a:schemeClr val="dk1"/>
              </a:buClr>
              <a:buSzPts val="1800"/>
              <a:buChar char="●"/>
              <a:defRPr sz="1800">
                <a:solidFill>
                  <a:schemeClr val="dk1"/>
                </a:solidFill>
              </a:defRPr>
            </a:lvl1pPr>
            <a:lvl2pPr indent="-317500" lvl="1" marL="914400">
              <a:lnSpc>
                <a:spcPct val="115000"/>
              </a:lnSpc>
              <a:spcBef>
                <a:spcPts val="0"/>
              </a:spcBef>
              <a:spcAft>
                <a:spcPts val="0"/>
              </a:spcAft>
              <a:buClr>
                <a:schemeClr val="dk1"/>
              </a:buClr>
              <a:buSzPts val="1400"/>
              <a:buChar char="○"/>
              <a:defRPr>
                <a:solidFill>
                  <a:schemeClr val="dk1"/>
                </a:solidFill>
              </a:defRPr>
            </a:lvl2pPr>
            <a:lvl3pPr indent="-317500" lvl="2" marL="1371600">
              <a:lnSpc>
                <a:spcPct val="115000"/>
              </a:lnSpc>
              <a:spcBef>
                <a:spcPts val="0"/>
              </a:spcBef>
              <a:spcAft>
                <a:spcPts val="0"/>
              </a:spcAft>
              <a:buClr>
                <a:schemeClr val="dk1"/>
              </a:buClr>
              <a:buSzPts val="1400"/>
              <a:buChar char="■"/>
              <a:defRPr>
                <a:solidFill>
                  <a:schemeClr val="dk1"/>
                </a:solidFill>
              </a:defRPr>
            </a:lvl3pPr>
            <a:lvl4pPr indent="-317500" lvl="3" marL="1828800">
              <a:lnSpc>
                <a:spcPct val="115000"/>
              </a:lnSpc>
              <a:spcBef>
                <a:spcPts val="0"/>
              </a:spcBef>
              <a:spcAft>
                <a:spcPts val="0"/>
              </a:spcAft>
              <a:buClr>
                <a:schemeClr val="dk1"/>
              </a:buClr>
              <a:buSzPts val="1400"/>
              <a:buChar char="●"/>
              <a:defRPr>
                <a:solidFill>
                  <a:schemeClr val="dk1"/>
                </a:solidFill>
              </a:defRPr>
            </a:lvl4pPr>
            <a:lvl5pPr indent="-317500" lvl="4" marL="2286000">
              <a:lnSpc>
                <a:spcPct val="115000"/>
              </a:lnSpc>
              <a:spcBef>
                <a:spcPts val="0"/>
              </a:spcBef>
              <a:spcAft>
                <a:spcPts val="0"/>
              </a:spcAft>
              <a:buClr>
                <a:schemeClr val="dk1"/>
              </a:buClr>
              <a:buSzPts val="1400"/>
              <a:buChar char="○"/>
              <a:defRPr>
                <a:solidFill>
                  <a:schemeClr val="dk1"/>
                </a:solidFill>
              </a:defRPr>
            </a:lvl5pPr>
            <a:lvl6pPr indent="-317500" lvl="5" marL="2743200">
              <a:lnSpc>
                <a:spcPct val="115000"/>
              </a:lnSpc>
              <a:spcBef>
                <a:spcPts val="0"/>
              </a:spcBef>
              <a:spcAft>
                <a:spcPts val="0"/>
              </a:spcAft>
              <a:buClr>
                <a:schemeClr val="dk1"/>
              </a:buClr>
              <a:buSzPts val="1400"/>
              <a:buChar char="■"/>
              <a:defRPr>
                <a:solidFill>
                  <a:schemeClr val="dk1"/>
                </a:solidFill>
              </a:defRPr>
            </a:lvl6pPr>
            <a:lvl7pPr indent="-317500" lvl="6" marL="3200400">
              <a:lnSpc>
                <a:spcPct val="115000"/>
              </a:lnSpc>
              <a:spcBef>
                <a:spcPts val="0"/>
              </a:spcBef>
              <a:spcAft>
                <a:spcPts val="0"/>
              </a:spcAft>
              <a:buClr>
                <a:schemeClr val="dk1"/>
              </a:buClr>
              <a:buSzPts val="1400"/>
              <a:buChar char="●"/>
              <a:defRPr>
                <a:solidFill>
                  <a:schemeClr val="dk1"/>
                </a:solidFill>
              </a:defRPr>
            </a:lvl7pPr>
            <a:lvl8pPr indent="-317500" lvl="7" marL="3657600">
              <a:lnSpc>
                <a:spcPct val="115000"/>
              </a:lnSpc>
              <a:spcBef>
                <a:spcPts val="0"/>
              </a:spcBef>
              <a:spcAft>
                <a:spcPts val="0"/>
              </a:spcAft>
              <a:buClr>
                <a:schemeClr val="dk1"/>
              </a:buClr>
              <a:buSzPts val="1400"/>
              <a:buChar char="○"/>
              <a:defRPr>
                <a:solidFill>
                  <a:schemeClr val="dk1"/>
                </a:solidFill>
              </a:defRPr>
            </a:lvl8pPr>
            <a:lvl9pPr indent="-317500" lvl="8" marL="4114800">
              <a:lnSpc>
                <a:spcPct val="115000"/>
              </a:lnSpc>
              <a:spcBef>
                <a:spcPts val="0"/>
              </a:spcBef>
              <a:spcAft>
                <a:spcPts val="0"/>
              </a:spcAft>
              <a:buClr>
                <a:schemeClr val="dk1"/>
              </a:buClr>
              <a:buSzPts val="1400"/>
              <a:buChar char="■"/>
              <a:defRPr>
                <a:solidFill>
                  <a:schemeClr val="dk1"/>
                </a:solidFill>
              </a:defRPr>
            </a:lvl9pPr>
          </a:lstStyle>
          <a:p/>
        </p:txBody>
      </p:sp>
      <p:sp>
        <p:nvSpPr>
          <p:cNvPr id="8" name="Google Shape;8;p1"/>
          <p:cNvSpPr txBox="1"/>
          <p:nvPr>
            <p:ph idx="12" type="sldNum"/>
          </p:nvPr>
        </p:nvSpPr>
        <p:spPr>
          <a:xfrm>
            <a:off x="7315209" y="4229101"/>
            <a:ext cx="1828800" cy="914400"/>
          </a:xfrm>
          <a:prstGeom prst="rect">
            <a:avLst/>
          </a:prstGeom>
          <a:noFill/>
          <a:ln>
            <a:noFill/>
          </a:ln>
        </p:spPr>
        <p:txBody>
          <a:bodyPr anchorCtr="0" anchor="b" bIns="91425" lIns="91425" spcFirstLastPara="1" rIns="91425" wrap="square" tIns="91425">
            <a:noAutofit/>
          </a:bodyPr>
          <a:lstStyle>
            <a:lvl1pPr lvl="0" rtl="0" algn="r">
              <a:buNone/>
              <a:defRPr b="1" sz="2400">
                <a:solidFill>
                  <a:schemeClr val="dk1"/>
                </a:solidFill>
              </a:defRPr>
            </a:lvl1pPr>
            <a:lvl2pPr lvl="1" rtl="0" algn="r">
              <a:buNone/>
              <a:defRPr b="1" sz="2400">
                <a:solidFill>
                  <a:schemeClr val="dk1"/>
                </a:solidFill>
              </a:defRPr>
            </a:lvl2pPr>
            <a:lvl3pPr lvl="2" rtl="0" algn="r">
              <a:buNone/>
              <a:defRPr b="1" sz="2400">
                <a:solidFill>
                  <a:schemeClr val="dk1"/>
                </a:solidFill>
              </a:defRPr>
            </a:lvl3pPr>
            <a:lvl4pPr lvl="3" rtl="0" algn="r">
              <a:buNone/>
              <a:defRPr b="1" sz="2400">
                <a:solidFill>
                  <a:schemeClr val="dk1"/>
                </a:solidFill>
              </a:defRPr>
            </a:lvl4pPr>
            <a:lvl5pPr lvl="4" rtl="0" algn="r">
              <a:buNone/>
              <a:defRPr b="1" sz="2400">
                <a:solidFill>
                  <a:schemeClr val="dk1"/>
                </a:solidFill>
              </a:defRPr>
            </a:lvl5pPr>
            <a:lvl6pPr lvl="5" rtl="0" algn="r">
              <a:buNone/>
              <a:defRPr b="1" sz="2400">
                <a:solidFill>
                  <a:schemeClr val="dk1"/>
                </a:solidFill>
              </a:defRPr>
            </a:lvl6pPr>
            <a:lvl7pPr lvl="6" rtl="0" algn="r">
              <a:buNone/>
              <a:defRPr b="1" sz="2400">
                <a:solidFill>
                  <a:schemeClr val="dk1"/>
                </a:solidFill>
              </a:defRPr>
            </a:lvl7pPr>
            <a:lvl8pPr lvl="7" rtl="0" algn="r">
              <a:buNone/>
              <a:defRPr b="1" sz="2400">
                <a:solidFill>
                  <a:schemeClr val="dk1"/>
                </a:solidFill>
              </a:defRPr>
            </a:lvl8pPr>
            <a:lvl9pPr lvl="8" rtl="0" algn="r">
              <a:buNone/>
              <a:defRPr b="1" sz="2400">
                <a:solidFill>
                  <a:schemeClr val="dk1"/>
                </a:solidFill>
              </a:defRPr>
            </a:lvl9p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1"/>
              </a:rPr>
              <a:t>uni1.de/nyt</a:t>
            </a:r>
            <a:r>
              <a:rPr b="0" lang="en" sz="1000"/>
              <a:t> </a:t>
            </a:r>
            <a:endParaRPr b="0" sz="1000"/>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creativecommons.org/licenses/by/4.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uni1.de/ny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uni1.de/nyt"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uni1.de/nyt"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uni1.de/ny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uni1.de/ny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uni1.de/nyt" TargetMode="Externa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uni1.de/nyt"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uni1.de/nyt"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uni1.de/ny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uni1.de/nyt"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uni1.de/nyt"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uni1.de/nyt"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uni1.de/nyt"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uni1.de/nyt"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uni1.de/nyt" TargetMode="Externa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uni1.de/nyt" TargetMode="External"/><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uni1.de/ny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uni1.de/nyt" TargetMode="Externa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uni1.de/nyt" TargetMode="Externa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uni1.de/nyt"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uni1.de/nyt"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uni1.de/nyt" TargetMode="External"/><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uni1.de/nyt" TargetMode="External"/><Relationship Id="rId4" Type="http://schemas.openxmlformats.org/officeDocument/2006/relationships/hyperlink" Target="https://reports.relx.com/2022/esef-ar-nl/549300WSX3VBUFFJOO66-2022-12-31-nl.html"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hyperlink" Target="http://uni1.de/nyt" TargetMode="External"/><Relationship Id="rId4" Type="http://schemas.openxmlformats.org/officeDocument/2006/relationships/image" Target="../media/image1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uni1.de/ny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uni1.de/nyt"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uni1.de/nyt" TargetMode="External"/><Relationship Id="rId4" Type="http://schemas.openxmlformats.org/officeDocument/2006/relationships/image" Target="../media/image7.png"/><Relationship Id="rId5" Type="http://schemas.openxmlformats.org/officeDocument/2006/relationships/hyperlink" Target="https://www.elsevier.com/about/policies/prici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uni1.de/nyt"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hyperlink" Target="http://uni1.de/nyt" TargetMode="External"/><Relationship Id="rId4" Type="http://schemas.openxmlformats.org/officeDocument/2006/relationships/image" Target="../media/image8.png"/><Relationship Id="rId5" Type="http://schemas.openxmlformats.org/officeDocument/2006/relationships/hyperlink" Target="https://www.projekt-deal.de/elsevier-news/"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hyperlink" Target="http://uni1.de/nyt" TargetMode="External"/><Relationship Id="rId4" Type="http://schemas.openxmlformats.org/officeDocument/2006/relationships/image" Target="../media/image1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hyperlink" Target="http://uni1.de/nyt" TargetMode="External"/><Relationship Id="rId4" Type="http://schemas.openxmlformats.org/officeDocument/2006/relationships/image" Target="../media/image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hyperlink" Target="mailto:dirk.riehle@fau.de" TargetMode="External"/><Relationship Id="rId4" Type="http://schemas.openxmlformats.org/officeDocument/2006/relationships/hyperlink" Target="https://oss.cs.fau.de" TargetMode="External"/><Relationship Id="rId5" Type="http://schemas.openxmlformats.org/officeDocument/2006/relationships/hyperlink" Target="mailto:dirk@riehle.org" TargetMode="External"/><Relationship Id="rId6" Type="http://schemas.openxmlformats.org/officeDocument/2006/relationships/hyperlink" Target="https://dirkriehle.com" TargetMode="External"/><Relationship Id="rId7" Type="http://schemas.openxmlformats.org/officeDocument/2006/relationships/hyperlink" Target="https://twitter.com/dirkriehle"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hyperlink" Target="https://profriehle.com" TargetMode="External"/><Relationship Id="rId4" Type="http://schemas.openxmlformats.org/officeDocument/2006/relationships/hyperlink" Target="http://creativecommons.org/licenses/by/4.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uni1.de/ny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uni1.de/nyt"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uni1.de/nyt" TargetMode="External"/><Relationship Id="rId4" Type="http://schemas.openxmlformats.org/officeDocument/2006/relationships/hyperlink" Target="https://sfdora.or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uni1.de/nyt"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uni1.de/nyt"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 name="Shape 36"/>
        <p:cNvGrpSpPr/>
        <p:nvPr/>
      </p:nvGrpSpPr>
      <p:grpSpPr>
        <a:xfrm>
          <a:off x="0" y="0"/>
          <a:ext cx="0" cy="0"/>
          <a:chOff x="0" y="0"/>
          <a:chExt cx="0" cy="0"/>
        </a:xfrm>
      </p:grpSpPr>
      <p:sp>
        <p:nvSpPr>
          <p:cNvPr id="37" name="Google Shape;37;p8"/>
          <p:cNvSpPr txBox="1"/>
          <p:nvPr>
            <p:ph type="ctrTitle"/>
          </p:nvPr>
        </p:nvSpPr>
        <p:spPr>
          <a:xfrm>
            <a:off x="0" y="0"/>
            <a:ext cx="9144000" cy="2388900"/>
          </a:xfrm>
          <a:prstGeom prst="rect">
            <a:avLst/>
          </a:prstGeom>
        </p:spPr>
        <p:txBody>
          <a:bodyPr anchorCtr="0" anchor="b" bIns="274300" lIns="91425" spcFirstLastPara="1" rIns="91425" wrap="square" tIns="91425">
            <a:noAutofit/>
          </a:bodyPr>
          <a:lstStyle/>
          <a:p>
            <a:pPr indent="0" lvl="0" marL="0" rtl="0" algn="ctr">
              <a:spcBef>
                <a:spcPts val="0"/>
              </a:spcBef>
              <a:spcAft>
                <a:spcPts val="0"/>
              </a:spcAft>
              <a:buNone/>
            </a:pPr>
            <a:r>
              <a:rPr lang="en"/>
              <a:t>Scientific Publishing</a:t>
            </a:r>
            <a:endParaRPr/>
          </a:p>
        </p:txBody>
      </p:sp>
      <p:sp>
        <p:nvSpPr>
          <p:cNvPr id="38" name="Google Shape;38;p8"/>
          <p:cNvSpPr txBox="1"/>
          <p:nvPr>
            <p:ph idx="1" type="subTitle"/>
          </p:nvPr>
        </p:nvSpPr>
        <p:spPr>
          <a:xfrm>
            <a:off x="0" y="2569475"/>
            <a:ext cx="9144000" cy="2574000"/>
          </a:xfrm>
          <a:prstGeom prst="rect">
            <a:avLst/>
          </a:prstGeom>
        </p:spPr>
        <p:txBody>
          <a:bodyPr anchorCtr="0" anchor="t" bIns="91425" lIns="91425" spcFirstLastPara="1" rIns="91425" wrap="square" tIns="274300">
            <a:noAutofit/>
          </a:bodyPr>
          <a:lstStyle/>
          <a:p>
            <a:pPr indent="0" lvl="0" marL="0" rtl="0" algn="ctr">
              <a:spcBef>
                <a:spcPts val="0"/>
              </a:spcBef>
              <a:spcAft>
                <a:spcPts val="0"/>
              </a:spcAft>
              <a:buNone/>
            </a:pPr>
            <a:r>
              <a:rPr lang="en"/>
              <a:t>Dirk Riehle, Univ. Erlangen</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NYT E02</a:t>
            </a:r>
            <a:endParaRPr b="1"/>
          </a:p>
          <a:p>
            <a:pPr indent="0" lvl="0" marL="0" rtl="0" algn="ctr">
              <a:spcBef>
                <a:spcPts val="0"/>
              </a:spcBef>
              <a:spcAft>
                <a:spcPts val="0"/>
              </a:spcAft>
              <a:buNone/>
            </a:pPr>
            <a:r>
              <a:rPr lang="en" sz="1800"/>
              <a:t>Licensed under </a:t>
            </a:r>
            <a:r>
              <a:rPr lang="en" sz="1800" u="sng">
                <a:solidFill>
                  <a:schemeClr val="hlink"/>
                </a:solidFill>
                <a:hlinkClick r:id="rId3"/>
              </a:rPr>
              <a:t>CC BY 4.0 International</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7"/>
          <p:cNvSpPr txBox="1"/>
          <p:nvPr>
            <p:ph type="title"/>
          </p:nvPr>
        </p:nvSpPr>
        <p:spPr>
          <a:xfrm>
            <a:off x="0" y="-7"/>
            <a:ext cx="9144000" cy="2386500"/>
          </a:xfrm>
          <a:prstGeom prst="rect">
            <a:avLst/>
          </a:prstGeom>
        </p:spPr>
        <p:txBody>
          <a:bodyPr anchorCtr="0" anchor="b" bIns="274300" lIns="91425" spcFirstLastPara="1" rIns="91425" wrap="square" tIns="91425">
            <a:noAutofit/>
          </a:bodyPr>
          <a:lstStyle/>
          <a:p>
            <a:pPr indent="0" lvl="0" marL="0" rtl="0" algn="ctr">
              <a:spcBef>
                <a:spcPts val="0"/>
              </a:spcBef>
              <a:spcAft>
                <a:spcPts val="0"/>
              </a:spcAft>
              <a:buNone/>
            </a:pPr>
            <a:r>
              <a:rPr lang="en"/>
              <a:t>2. Journal Publications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8"/>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Journal Papers</a:t>
            </a:r>
            <a:endParaRPr/>
          </a:p>
        </p:txBody>
      </p:sp>
      <p:sp>
        <p:nvSpPr>
          <p:cNvPr id="105" name="Google Shape;105;p18"/>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Journal papers are</a:t>
            </a:r>
            <a:endParaRPr/>
          </a:p>
          <a:p>
            <a:pPr indent="-342900" lvl="0" marL="457200" rtl="0" algn="l">
              <a:spcBef>
                <a:spcPts val="1200"/>
              </a:spcBef>
              <a:spcAft>
                <a:spcPts val="0"/>
              </a:spcAft>
              <a:buSzPts val="1800"/>
              <a:buChar char="●"/>
            </a:pPr>
            <a:r>
              <a:rPr lang="en"/>
              <a:t>Research articles accepted for</a:t>
            </a:r>
            <a:endParaRPr/>
          </a:p>
          <a:p>
            <a:pPr indent="-317500" lvl="1" marL="914400" rtl="0" algn="l">
              <a:spcBef>
                <a:spcPts val="0"/>
              </a:spcBef>
              <a:spcAft>
                <a:spcPts val="0"/>
              </a:spcAft>
              <a:buSzPts val="1400"/>
              <a:buChar char="○"/>
            </a:pPr>
            <a:r>
              <a:rPr lang="en"/>
              <a:t>Publication in a research journal</a:t>
            </a:r>
            <a:endParaRPr/>
          </a:p>
          <a:p>
            <a:pPr indent="0" lvl="0" marL="0" rtl="0" algn="l">
              <a:spcBef>
                <a:spcPts val="1200"/>
              </a:spcBef>
              <a:spcAft>
                <a:spcPts val="0"/>
              </a:spcAft>
              <a:buNone/>
            </a:pPr>
            <a:r>
              <a:rPr lang="en"/>
              <a:t>Journals are</a:t>
            </a:r>
            <a:endParaRPr/>
          </a:p>
          <a:p>
            <a:pPr indent="-342900" lvl="0" marL="457200" rtl="0" algn="l">
              <a:spcBef>
                <a:spcPts val="1200"/>
              </a:spcBef>
              <a:spcAft>
                <a:spcPts val="0"/>
              </a:spcAft>
              <a:buSzPts val="1800"/>
              <a:buChar char="●"/>
            </a:pPr>
            <a:r>
              <a:rPr lang="en"/>
              <a:t>(Ir)regularly appearing article collections</a:t>
            </a:r>
            <a:endParaRPr/>
          </a:p>
          <a:p>
            <a:pPr indent="0" lvl="0" marL="0" rtl="0" algn="l">
              <a:spcBef>
                <a:spcPts val="1200"/>
              </a:spcBef>
              <a:spcAft>
                <a:spcPts val="1200"/>
              </a:spcAft>
              <a:buNone/>
            </a:pPr>
            <a:r>
              <a:t/>
            </a:r>
            <a:endParaRPr/>
          </a:p>
        </p:txBody>
      </p:sp>
      <p:sp>
        <p:nvSpPr>
          <p:cNvPr id="106" name="Google Shape;106;p18"/>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Organizational Structure of a Journal</a:t>
            </a:r>
            <a:endParaRPr/>
          </a:p>
        </p:txBody>
      </p:sp>
      <p:sp>
        <p:nvSpPr>
          <p:cNvPr id="112" name="Google Shape;112;p19"/>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Editor-in-chief</a:t>
            </a:r>
            <a:endParaRPr/>
          </a:p>
          <a:p>
            <a:pPr indent="0" lvl="0" marL="0" rtl="0" algn="l">
              <a:spcBef>
                <a:spcPts val="1200"/>
              </a:spcBef>
              <a:spcAft>
                <a:spcPts val="0"/>
              </a:spcAft>
              <a:buNone/>
            </a:pPr>
            <a:r>
              <a:rPr lang="en"/>
              <a:t>Associated editor (a.k.a. area editor)</a:t>
            </a:r>
            <a:endParaRPr/>
          </a:p>
          <a:p>
            <a:pPr indent="0" lvl="0" marL="0" rtl="0" algn="l">
              <a:spcBef>
                <a:spcPts val="1200"/>
              </a:spcBef>
              <a:spcAft>
                <a:spcPts val="1200"/>
              </a:spcAft>
              <a:buNone/>
            </a:pPr>
            <a:r>
              <a:rPr lang="en"/>
              <a:t>Reviewer</a:t>
            </a:r>
            <a:endParaRPr/>
          </a:p>
        </p:txBody>
      </p:sp>
      <p:sp>
        <p:nvSpPr>
          <p:cNvPr id="113" name="Google Shape;113;p19"/>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Software Engineering Journals</a:t>
            </a:r>
            <a:endParaRPr/>
          </a:p>
        </p:txBody>
      </p:sp>
      <p:sp>
        <p:nvSpPr>
          <p:cNvPr id="119" name="Google Shape;119;p20"/>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ACM Transactions on Software Engineering Methodology (ACM TOSEM)</a:t>
            </a:r>
            <a:endParaRPr/>
          </a:p>
          <a:p>
            <a:pPr indent="0" lvl="0" marL="0" rtl="0" algn="l">
              <a:spcBef>
                <a:spcPts val="1200"/>
              </a:spcBef>
              <a:spcAft>
                <a:spcPts val="0"/>
              </a:spcAft>
              <a:buNone/>
            </a:pPr>
            <a:r>
              <a:rPr lang="en"/>
              <a:t>IEEE Transactions on Software Engineering (IEEE TSE)</a:t>
            </a:r>
            <a:endParaRPr/>
          </a:p>
          <a:p>
            <a:pPr indent="0" lvl="0" marL="0" rtl="0" algn="l">
              <a:spcBef>
                <a:spcPts val="1200"/>
              </a:spcBef>
              <a:spcAft>
                <a:spcPts val="0"/>
              </a:spcAft>
              <a:buNone/>
            </a:pPr>
            <a:r>
              <a:rPr lang="en"/>
              <a:t>Empirical Software Engineering (Springer ESE)</a:t>
            </a:r>
            <a:endParaRPr/>
          </a:p>
          <a:p>
            <a:pPr indent="0" lvl="0" marL="0" rtl="0" algn="l">
              <a:spcBef>
                <a:spcPts val="1200"/>
              </a:spcBef>
              <a:spcAft>
                <a:spcPts val="1200"/>
              </a:spcAft>
              <a:buNone/>
            </a:pPr>
            <a:r>
              <a:rPr lang="en"/>
              <a:t>Requirements Engineering (Springer RE Journal)</a:t>
            </a:r>
            <a:endParaRPr/>
          </a:p>
        </p:txBody>
      </p:sp>
      <p:sp>
        <p:nvSpPr>
          <p:cNvPr id="120" name="Google Shape;120;p20"/>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Journal Paper Process</a:t>
            </a:r>
            <a:endParaRPr/>
          </a:p>
        </p:txBody>
      </p:sp>
      <p:sp>
        <p:nvSpPr>
          <p:cNvPr id="126" name="Google Shape;126;p21"/>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No specific submission deadline (submit at any time)</a:t>
            </a:r>
            <a:endParaRPr/>
          </a:p>
          <a:p>
            <a:pPr indent="0" lvl="0" marL="0" rtl="0" algn="l">
              <a:spcBef>
                <a:spcPts val="1200"/>
              </a:spcBef>
              <a:spcAft>
                <a:spcPts val="0"/>
              </a:spcAft>
              <a:buNone/>
            </a:pPr>
            <a:r>
              <a:rPr lang="en"/>
              <a:t>Uncertain publication date (when your time has come)</a:t>
            </a:r>
            <a:endParaRPr/>
          </a:p>
          <a:p>
            <a:pPr indent="0" lvl="0" marL="0" rtl="0" algn="l">
              <a:spcBef>
                <a:spcPts val="1200"/>
              </a:spcBef>
              <a:spcAft>
                <a:spcPts val="0"/>
              </a:spcAft>
              <a:buNone/>
            </a:pPr>
            <a:r>
              <a:rPr lang="en"/>
              <a:t>Possibly multiple (re)submissions before a final decision</a:t>
            </a:r>
            <a:endParaRPr/>
          </a:p>
          <a:p>
            <a:pPr indent="0" lvl="0" marL="0" rtl="0" algn="l">
              <a:spcBef>
                <a:spcPts val="1200"/>
              </a:spcBef>
              <a:spcAft>
                <a:spcPts val="1200"/>
              </a:spcAft>
              <a:buNone/>
            </a:pPr>
            <a:r>
              <a:t/>
            </a:r>
            <a:endParaRPr/>
          </a:p>
        </p:txBody>
      </p:sp>
      <p:sp>
        <p:nvSpPr>
          <p:cNvPr id="127" name="Google Shape;127;p21"/>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2"/>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Review(er) Response Categories</a:t>
            </a:r>
            <a:endParaRPr/>
          </a:p>
        </p:txBody>
      </p:sp>
      <p:sp>
        <p:nvSpPr>
          <p:cNvPr id="133" name="Google Shape;133;p22"/>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Accept</a:t>
            </a:r>
            <a:endParaRPr/>
          </a:p>
          <a:p>
            <a:pPr indent="0" lvl="0" marL="0" rtl="0" algn="l">
              <a:spcBef>
                <a:spcPts val="1200"/>
              </a:spcBef>
              <a:spcAft>
                <a:spcPts val="0"/>
              </a:spcAft>
              <a:buNone/>
            </a:pPr>
            <a:r>
              <a:rPr b="1" lang="en"/>
              <a:t>Accept with minor revisions</a:t>
            </a:r>
            <a:endParaRPr b="1"/>
          </a:p>
          <a:p>
            <a:pPr indent="0" lvl="0" marL="0" rtl="0" algn="l">
              <a:spcBef>
                <a:spcPts val="1200"/>
              </a:spcBef>
              <a:spcAft>
                <a:spcPts val="0"/>
              </a:spcAft>
              <a:buNone/>
            </a:pPr>
            <a:r>
              <a:t/>
            </a:r>
            <a:endParaRPr/>
          </a:p>
          <a:p>
            <a:pPr indent="0" lvl="0" marL="0" rtl="0" algn="l">
              <a:spcBef>
                <a:spcPts val="1200"/>
              </a:spcBef>
              <a:spcAft>
                <a:spcPts val="0"/>
              </a:spcAft>
              <a:buNone/>
            </a:pPr>
            <a:r>
              <a:rPr b="1" lang="en"/>
              <a:t>Major revision (revise-and-resubmit)</a:t>
            </a:r>
            <a:endParaRPr b="1"/>
          </a:p>
          <a:p>
            <a:pPr indent="0" lvl="0" marL="0" rtl="0" algn="l">
              <a:spcBef>
                <a:spcPts val="1200"/>
              </a:spcBef>
              <a:spcAft>
                <a:spcPts val="1200"/>
              </a:spcAft>
              <a:buNone/>
            </a:pPr>
            <a:r>
              <a:rPr lang="en"/>
              <a:t>Reject</a:t>
            </a:r>
            <a:endParaRPr/>
          </a:p>
        </p:txBody>
      </p:sp>
      <p:sp>
        <p:nvSpPr>
          <p:cNvPr id="134" name="Google Shape;134;p22"/>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cxnSp>
        <p:nvCxnSpPr>
          <p:cNvPr id="135" name="Google Shape;135;p22"/>
          <p:cNvCxnSpPr/>
          <p:nvPr/>
        </p:nvCxnSpPr>
        <p:spPr>
          <a:xfrm>
            <a:off x="274320" y="1974960"/>
            <a:ext cx="8611200" cy="1800"/>
          </a:xfrm>
          <a:prstGeom prst="straightConnector1">
            <a:avLst/>
          </a:prstGeom>
          <a:noFill/>
          <a:ln cap="flat" cmpd="sng" w="38100">
            <a:solidFill>
              <a:schemeClr val="accent5"/>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3"/>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Submission and Review Process</a:t>
            </a:r>
            <a:endParaRPr/>
          </a:p>
        </p:txBody>
      </p:sp>
      <p:sp>
        <p:nvSpPr>
          <p:cNvPr id="141" name="Google Shape;141;p23"/>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pic>
        <p:nvPicPr>
          <p:cNvPr id="142" name="Google Shape;142;p23"/>
          <p:cNvPicPr preferRelativeResize="0"/>
          <p:nvPr/>
        </p:nvPicPr>
        <p:blipFill>
          <a:blip r:embed="rId4">
            <a:alphaModFix/>
          </a:blip>
          <a:stretch>
            <a:fillRect/>
          </a:stretch>
        </p:blipFill>
        <p:spPr>
          <a:xfrm>
            <a:off x="274320" y="914400"/>
            <a:ext cx="8595360" cy="350284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4"/>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Resubmission and Response to Reviewers</a:t>
            </a:r>
            <a:endParaRPr/>
          </a:p>
        </p:txBody>
      </p:sp>
      <p:sp>
        <p:nvSpPr>
          <p:cNvPr id="148" name="Google Shape;148;p24"/>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When faced with a revise-and-resubmit</a:t>
            </a:r>
            <a:endParaRPr/>
          </a:p>
          <a:p>
            <a:pPr indent="-342900" lvl="0" marL="457200" rtl="0" algn="l">
              <a:spcBef>
                <a:spcPts val="1200"/>
              </a:spcBef>
              <a:spcAft>
                <a:spcPts val="0"/>
              </a:spcAft>
              <a:buSzPts val="1800"/>
              <a:buChar char="●"/>
            </a:pPr>
            <a:r>
              <a:rPr lang="en"/>
              <a:t>Prepare new manuscript expediently</a:t>
            </a:r>
            <a:endParaRPr/>
          </a:p>
          <a:p>
            <a:pPr indent="-342900" lvl="0" marL="457200" rtl="0" algn="l">
              <a:spcBef>
                <a:spcPts val="0"/>
              </a:spcBef>
              <a:spcAft>
                <a:spcPts val="0"/>
              </a:spcAft>
              <a:buSzPts val="1800"/>
              <a:buChar char="●"/>
            </a:pPr>
            <a:r>
              <a:rPr lang="en"/>
              <a:t>Write a response to reviewers</a:t>
            </a:r>
            <a:endParaRPr/>
          </a:p>
        </p:txBody>
      </p:sp>
      <p:sp>
        <p:nvSpPr>
          <p:cNvPr id="149" name="Google Shape;149;p24"/>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Example Response to Reviewers (a.k.a. Rejoinder)</a:t>
            </a:r>
            <a:endParaRPr/>
          </a:p>
        </p:txBody>
      </p:sp>
      <p:sp>
        <p:nvSpPr>
          <p:cNvPr id="155" name="Google Shape;155;p25"/>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graphicFrame>
        <p:nvGraphicFramePr>
          <p:cNvPr id="156" name="Google Shape;156;p25"/>
          <p:cNvGraphicFramePr/>
          <p:nvPr/>
        </p:nvGraphicFramePr>
        <p:xfrm>
          <a:off x="274320" y="914400"/>
          <a:ext cx="3000000" cy="3000000"/>
        </p:xfrm>
        <a:graphic>
          <a:graphicData uri="http://schemas.openxmlformats.org/drawingml/2006/table">
            <a:tbl>
              <a:tblPr>
                <a:noFill/>
                <a:tableStyleId>{1CECAAF4-966F-4C3C-9A59-B6B488DFEF82}</a:tableStyleId>
              </a:tblPr>
              <a:tblGrid>
                <a:gridCol w="4297675"/>
                <a:gridCol w="4297675"/>
              </a:tblGrid>
              <a:tr h="127675">
                <a:tc>
                  <a:txBody>
                    <a:bodyPr/>
                    <a:lstStyle/>
                    <a:p>
                      <a:pPr indent="0" lvl="0" marL="0" rtl="0" algn="l">
                        <a:spcBef>
                          <a:spcPts val="0"/>
                        </a:spcBef>
                        <a:spcAft>
                          <a:spcPts val="0"/>
                        </a:spcAft>
                        <a:buNone/>
                      </a:pPr>
                      <a:r>
                        <a:rPr b="1" lang="en">
                          <a:solidFill>
                            <a:schemeClr val="lt1"/>
                          </a:solidFill>
                        </a:rPr>
                        <a:t>Reviewer comment</a:t>
                      </a:r>
                      <a:endParaRPr b="1">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b="1" lang="en">
                          <a:solidFill>
                            <a:schemeClr val="lt1"/>
                          </a:solidFill>
                        </a:rPr>
                        <a:t>Response to reviewer</a:t>
                      </a:r>
                      <a:endParaRPr b="1">
                        <a:solidFill>
                          <a:schemeClr val="lt1"/>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dk2"/>
                    </a:solidFill>
                  </a:tcPr>
                </a:tc>
              </a:tr>
              <a:tr h="928000">
                <a:tc>
                  <a:txBody>
                    <a:bodyPr/>
                    <a:lstStyle/>
                    <a:p>
                      <a:pPr indent="0" lvl="0" marL="0" rtl="0" algn="l">
                        <a:spcBef>
                          <a:spcPts val="0"/>
                        </a:spcBef>
                        <a:spcAft>
                          <a:spcPts val="0"/>
                        </a:spcAft>
                        <a:buNone/>
                      </a:pPr>
                      <a:r>
                        <a:rPr lang="en"/>
                        <a:t>1.1 </a:t>
                      </a:r>
                      <a:r>
                        <a:rPr lang="en"/>
                        <a:t>In general the design of the literature review and the design of the interviews are rigorous. On the other hand, the number of interviews is rather low and the sample not representative (which is acknowledged in the manuscript).</a:t>
                      </a:r>
                      <a:endParaRPr/>
                    </a:p>
                  </a:txBody>
                  <a:tcPr marT="63500" marB="63500" marR="63500" marL="63500">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t>a. </a:t>
                      </a:r>
                      <a:r>
                        <a:rPr lang="en"/>
                        <a:t>We added an additional section to the limitations to mention the sample size and its influence on the guidelines and recommendations we make.</a:t>
                      </a:r>
                      <a:endParaRPr/>
                    </a:p>
                  </a:txBody>
                  <a:tcPr marT="63500" marB="63500" marR="63500" marL="63500">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r h="1464650">
                <a:tc>
                  <a:txBody>
                    <a:bodyPr/>
                    <a:lstStyle/>
                    <a:p>
                      <a:pPr indent="0" lvl="0" marL="0" rtl="0" algn="l">
                        <a:spcBef>
                          <a:spcPts val="0"/>
                        </a:spcBef>
                        <a:spcAft>
                          <a:spcPts val="0"/>
                        </a:spcAft>
                        <a:buNone/>
                      </a:pPr>
                      <a:r>
                        <a:rPr lang="en"/>
                        <a:t>1.2 </a:t>
                      </a:r>
                      <a:r>
                        <a:rPr lang="en"/>
                        <a:t>What I'm missing in the manuscript is a take-home message as well as possible ways out of the problems or challenges. The study focuses on gathering insight on the state of open collaborative data engineering (participants, roles, challenges) but I'm missing the attempt to make suggestions how to overcome the challenges.</a:t>
                      </a:r>
                      <a:endParaRPr/>
                    </a:p>
                  </a:txBody>
                  <a:tcPr marT="63500" marB="63500" marR="63500" marL="63500">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a:t>a. </a:t>
                      </a:r>
                      <a:r>
                        <a:rPr lang="en"/>
                        <a:t>We completely rewrote the discussion to add guidelines for successful open collaborative data engineering projects, based on the insights gathered in the article.</a:t>
                      </a:r>
                      <a:endParaRPr/>
                    </a:p>
                    <a:p>
                      <a:pPr indent="0" lvl="0" marL="0" rtl="0" algn="l">
                        <a:spcBef>
                          <a:spcPts val="0"/>
                        </a:spcBef>
                        <a:spcAft>
                          <a:spcPts val="0"/>
                        </a:spcAft>
                        <a:buNone/>
                      </a:pPr>
                      <a:r>
                        <a:rPr lang="en"/>
                        <a:t>b. We also added concrete recommendations to increase adoption of open collaborative data engineering in open data contexts.</a:t>
                      </a:r>
                      <a:endParaRPr/>
                    </a:p>
                  </a:txBody>
                  <a:tcPr marT="63500" marB="63500" marR="63500" marL="63500">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717000">
                <a:tc>
                  <a:txBody>
                    <a:bodyPr/>
                    <a:lstStyle/>
                    <a:p>
                      <a:pPr indent="0" lvl="0" marL="0" rtl="0" algn="l">
                        <a:spcBef>
                          <a:spcPts val="0"/>
                        </a:spcBef>
                        <a:spcAft>
                          <a:spcPts val="0"/>
                        </a:spcAft>
                        <a:buNone/>
                      </a:pPr>
                      <a:r>
                        <a:rPr lang="en"/>
                        <a:t>1.3 </a:t>
                      </a:r>
                      <a:r>
                        <a:rPr lang="en"/>
                        <a:t>I'm also missing a concise summary of the results obtained in the study. The discussion provided in Section is insufficient in this aspect. [...]</a:t>
                      </a:r>
                      <a:endParaRPr/>
                    </a:p>
                  </a:txBody>
                  <a:tcPr marT="63500" marB="63500" marR="63500" marL="63500">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t>a. </a:t>
                      </a:r>
                      <a:r>
                        <a:rPr lang="en"/>
                        <a:t>We combined the multiple tables for challenges into one table including all challenges to create one location that summarizes all challenges. [...]</a:t>
                      </a:r>
                      <a:endParaRPr/>
                    </a:p>
                  </a:txBody>
                  <a:tcPr marT="63500" marB="63500" marR="63500" marL="63500">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6"/>
          <p:cNvSpPr txBox="1"/>
          <p:nvPr>
            <p:ph type="title"/>
          </p:nvPr>
        </p:nvSpPr>
        <p:spPr>
          <a:xfrm>
            <a:off x="0" y="-7"/>
            <a:ext cx="9144000" cy="2386500"/>
          </a:xfrm>
          <a:prstGeom prst="rect">
            <a:avLst/>
          </a:prstGeom>
        </p:spPr>
        <p:txBody>
          <a:bodyPr anchorCtr="0" anchor="b" bIns="274300" lIns="91425" spcFirstLastPara="1" rIns="91425" wrap="square" tIns="91425">
            <a:noAutofit/>
          </a:bodyPr>
          <a:lstStyle/>
          <a:p>
            <a:pPr indent="0" lvl="0" marL="0" rtl="0" algn="ctr">
              <a:spcBef>
                <a:spcPts val="0"/>
              </a:spcBef>
              <a:spcAft>
                <a:spcPts val="0"/>
              </a:spcAft>
              <a:buNone/>
            </a:pPr>
            <a:r>
              <a:rPr lang="en"/>
              <a:t>3</a:t>
            </a:r>
            <a:r>
              <a:rPr lang="en"/>
              <a:t>. Conference Publications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9"/>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Agenda</a:t>
            </a:r>
            <a:endParaRPr/>
          </a:p>
        </p:txBody>
      </p:sp>
      <p:sp>
        <p:nvSpPr>
          <p:cNvPr id="44" name="Google Shape;44;p9"/>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AutoNum type="arabicPeriod"/>
            </a:pPr>
            <a:r>
              <a:rPr lang="en"/>
              <a:t>Research publications</a:t>
            </a:r>
            <a:endParaRPr/>
          </a:p>
          <a:p>
            <a:pPr indent="-342900" lvl="0" marL="457200" rtl="0" algn="l">
              <a:spcBef>
                <a:spcPts val="0"/>
              </a:spcBef>
              <a:spcAft>
                <a:spcPts val="0"/>
              </a:spcAft>
              <a:buSzPts val="1800"/>
              <a:buAutoNum type="arabicPeriod"/>
            </a:pPr>
            <a:r>
              <a:rPr lang="en"/>
              <a:t>Journal publications</a:t>
            </a:r>
            <a:endParaRPr/>
          </a:p>
          <a:p>
            <a:pPr indent="-342900" lvl="0" marL="457200" rtl="0" algn="l">
              <a:spcBef>
                <a:spcPts val="0"/>
              </a:spcBef>
              <a:spcAft>
                <a:spcPts val="0"/>
              </a:spcAft>
              <a:buSzPts val="1800"/>
              <a:buAutoNum type="arabicPeriod"/>
            </a:pPr>
            <a:r>
              <a:rPr lang="en"/>
              <a:t>Conference publications</a:t>
            </a:r>
            <a:endParaRPr/>
          </a:p>
          <a:p>
            <a:pPr indent="-342900" lvl="0" marL="457200" rtl="0" algn="l">
              <a:spcBef>
                <a:spcPts val="0"/>
              </a:spcBef>
              <a:spcAft>
                <a:spcPts val="0"/>
              </a:spcAft>
              <a:buSzPts val="1800"/>
              <a:buAutoNum type="arabicPeriod"/>
            </a:pPr>
            <a:r>
              <a:rPr lang="en"/>
              <a:t>The peer review process</a:t>
            </a:r>
            <a:endParaRPr/>
          </a:p>
          <a:p>
            <a:pPr indent="-342900" lvl="0" marL="457200" rtl="0" algn="l">
              <a:spcBef>
                <a:spcPts val="0"/>
              </a:spcBef>
              <a:spcAft>
                <a:spcPts val="0"/>
              </a:spcAft>
              <a:buSzPts val="1800"/>
              <a:buAutoNum type="arabicPeriod"/>
            </a:pPr>
            <a:r>
              <a:rPr lang="en"/>
              <a:t>The publishing business</a:t>
            </a:r>
            <a:endParaRPr/>
          </a:p>
        </p:txBody>
      </p:sp>
      <p:sp>
        <p:nvSpPr>
          <p:cNvPr id="45" name="Google Shape;45;p9"/>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Conference Papers</a:t>
            </a:r>
            <a:endParaRPr/>
          </a:p>
        </p:txBody>
      </p:sp>
      <p:sp>
        <p:nvSpPr>
          <p:cNvPr id="167" name="Google Shape;167;p27"/>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
              <a:t>Conference papers are</a:t>
            </a:r>
            <a:endParaRPr/>
          </a:p>
          <a:p>
            <a:pPr indent="-342900" lvl="0" marL="457200" rtl="0" algn="l">
              <a:spcBef>
                <a:spcPts val="1200"/>
              </a:spcBef>
              <a:spcAft>
                <a:spcPts val="0"/>
              </a:spcAft>
              <a:buSzPts val="1800"/>
              <a:buChar char="●"/>
            </a:pPr>
            <a:r>
              <a:rPr lang="en"/>
              <a:t>Research papers accepted for</a:t>
            </a:r>
            <a:endParaRPr/>
          </a:p>
          <a:p>
            <a:pPr indent="-317500" lvl="1" marL="914400" rtl="0" algn="l">
              <a:spcBef>
                <a:spcPts val="0"/>
              </a:spcBef>
              <a:spcAft>
                <a:spcPts val="0"/>
              </a:spcAft>
              <a:buSzPts val="1400"/>
              <a:buChar char="○"/>
            </a:pPr>
            <a:r>
              <a:rPr lang="en"/>
              <a:t>Presentation at a conference and</a:t>
            </a:r>
            <a:endParaRPr/>
          </a:p>
          <a:p>
            <a:pPr indent="-317500" lvl="1" marL="914400" rtl="0" algn="l">
              <a:spcBef>
                <a:spcPts val="0"/>
              </a:spcBef>
              <a:spcAft>
                <a:spcPts val="0"/>
              </a:spcAft>
              <a:buSzPts val="1400"/>
              <a:buChar char="○"/>
            </a:pPr>
            <a:r>
              <a:rPr lang="en"/>
              <a:t>Publication in the conference proceedings</a:t>
            </a:r>
            <a:endParaRPr/>
          </a:p>
          <a:p>
            <a:pPr indent="0" lvl="0" marL="0" rtl="0" algn="l">
              <a:spcBef>
                <a:spcPts val="1200"/>
              </a:spcBef>
              <a:spcAft>
                <a:spcPts val="0"/>
              </a:spcAft>
              <a:buNone/>
            </a:pPr>
            <a:r>
              <a:rPr lang="en"/>
              <a:t>Conferences are</a:t>
            </a:r>
            <a:endParaRPr/>
          </a:p>
          <a:p>
            <a:pPr indent="-342900" lvl="0" marL="457200" rtl="0" algn="l">
              <a:spcBef>
                <a:spcPts val="1200"/>
              </a:spcBef>
              <a:spcAft>
                <a:spcPts val="0"/>
              </a:spcAft>
              <a:buSzPts val="1800"/>
              <a:buChar char="●"/>
            </a:pPr>
            <a:r>
              <a:rPr lang="en"/>
              <a:t>Community gatherings where</a:t>
            </a:r>
            <a:endParaRPr/>
          </a:p>
          <a:p>
            <a:pPr indent="-317500" lvl="1" marL="914400" rtl="0" algn="l">
              <a:spcBef>
                <a:spcPts val="0"/>
              </a:spcBef>
              <a:spcAft>
                <a:spcPts val="0"/>
              </a:spcAft>
              <a:buSzPts val="1400"/>
              <a:buChar char="○"/>
            </a:pPr>
            <a:r>
              <a:rPr lang="en"/>
              <a:t>Research work is being presented next to</a:t>
            </a:r>
            <a:endParaRPr/>
          </a:p>
          <a:p>
            <a:pPr indent="-317500" lvl="1" marL="914400" rtl="0" algn="l">
              <a:spcBef>
                <a:spcPts val="0"/>
              </a:spcBef>
              <a:spcAft>
                <a:spcPts val="0"/>
              </a:spcAft>
              <a:buSzPts val="1400"/>
              <a:buChar char="○"/>
            </a:pPr>
            <a:r>
              <a:rPr lang="en"/>
              <a:t>Other forms of </a:t>
            </a:r>
            <a:r>
              <a:rPr lang="en"/>
              <a:t>professional </a:t>
            </a:r>
            <a:r>
              <a:rPr lang="en"/>
              <a:t>communication</a:t>
            </a:r>
            <a:endParaRPr/>
          </a:p>
          <a:p>
            <a:pPr indent="0" lvl="0" marL="0" rtl="0" algn="l">
              <a:spcBef>
                <a:spcPts val="1200"/>
              </a:spcBef>
              <a:spcAft>
                <a:spcPts val="0"/>
              </a:spcAft>
              <a:buNone/>
            </a:pPr>
            <a:r>
              <a:rPr lang="en"/>
              <a:t>Conference proceedings are</a:t>
            </a:r>
            <a:endParaRPr/>
          </a:p>
          <a:p>
            <a:pPr indent="-342900" lvl="0" marL="457200" rtl="0" algn="l">
              <a:spcBef>
                <a:spcPts val="1200"/>
              </a:spcBef>
              <a:spcAft>
                <a:spcPts val="0"/>
              </a:spcAft>
              <a:buSzPts val="1800"/>
              <a:buChar char="●"/>
            </a:pPr>
            <a:r>
              <a:rPr lang="en"/>
              <a:t>Research paper compendia</a:t>
            </a:r>
            <a:endParaRPr/>
          </a:p>
          <a:p>
            <a:pPr indent="0" lvl="0" marL="0" rtl="0" algn="l">
              <a:spcBef>
                <a:spcPts val="1200"/>
              </a:spcBef>
              <a:spcAft>
                <a:spcPts val="1200"/>
              </a:spcAft>
              <a:buNone/>
            </a:pPr>
            <a:r>
              <a:t/>
            </a:r>
            <a:endParaRPr/>
          </a:p>
        </p:txBody>
      </p:sp>
      <p:sp>
        <p:nvSpPr>
          <p:cNvPr id="168" name="Google Shape;168;p27"/>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Organizational Structure of a Conference</a:t>
            </a:r>
            <a:endParaRPr/>
          </a:p>
        </p:txBody>
      </p:sp>
      <p:sp>
        <p:nvSpPr>
          <p:cNvPr id="174" name="Google Shape;174;p28"/>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Conference committee</a:t>
            </a:r>
            <a:endParaRPr/>
          </a:p>
          <a:p>
            <a:pPr indent="0" lvl="0" marL="0" rtl="0" algn="l">
              <a:spcBef>
                <a:spcPts val="1200"/>
              </a:spcBef>
              <a:spcAft>
                <a:spcPts val="0"/>
              </a:spcAft>
              <a:buNone/>
            </a:pPr>
            <a:r>
              <a:rPr lang="en"/>
              <a:t>Program committee (the “PC”)</a:t>
            </a:r>
            <a:endParaRPr/>
          </a:p>
          <a:p>
            <a:pPr indent="0" lvl="0" marL="0" rtl="0" algn="l">
              <a:spcBef>
                <a:spcPts val="1200"/>
              </a:spcBef>
              <a:spcAft>
                <a:spcPts val="0"/>
              </a:spcAft>
              <a:buNone/>
            </a:pPr>
            <a:r>
              <a:rPr lang="en"/>
              <a:t>Program committee chair (the “PC chair”)</a:t>
            </a:r>
            <a:endParaRPr/>
          </a:p>
          <a:p>
            <a:pPr indent="0" lvl="0" marL="0" rtl="0" algn="l">
              <a:spcBef>
                <a:spcPts val="1200"/>
              </a:spcBef>
              <a:spcAft>
                <a:spcPts val="1200"/>
              </a:spcAft>
              <a:buNone/>
            </a:pPr>
            <a:r>
              <a:rPr lang="en"/>
              <a:t>Program </a:t>
            </a:r>
            <a:r>
              <a:rPr lang="en"/>
              <a:t>committee</a:t>
            </a:r>
            <a:r>
              <a:rPr lang="en"/>
              <a:t> members (reviewers)</a:t>
            </a:r>
            <a:endParaRPr/>
          </a:p>
        </p:txBody>
      </p:sp>
      <p:sp>
        <p:nvSpPr>
          <p:cNvPr id="175" name="Google Shape;175;p28"/>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Software Engineering Conferences</a:t>
            </a:r>
            <a:endParaRPr/>
          </a:p>
        </p:txBody>
      </p:sp>
      <p:sp>
        <p:nvSpPr>
          <p:cNvPr id="181" name="Google Shape;181;p29"/>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ACM Foundations of Software Engineering (FSE)</a:t>
            </a:r>
            <a:endParaRPr/>
          </a:p>
          <a:p>
            <a:pPr indent="0" lvl="0" marL="0" rtl="0" algn="l">
              <a:spcBef>
                <a:spcPts val="1200"/>
              </a:spcBef>
              <a:spcAft>
                <a:spcPts val="0"/>
              </a:spcAft>
              <a:buNone/>
            </a:pPr>
            <a:r>
              <a:rPr lang="en"/>
              <a:t>European Software Engineering Conference (ESEC)</a:t>
            </a:r>
            <a:endParaRPr/>
          </a:p>
          <a:p>
            <a:pPr indent="0" lvl="0" marL="0" rtl="0" algn="l">
              <a:spcBef>
                <a:spcPts val="1200"/>
              </a:spcBef>
              <a:spcAft>
                <a:spcPts val="1200"/>
              </a:spcAft>
              <a:buNone/>
            </a:pPr>
            <a:r>
              <a:rPr lang="en"/>
              <a:t>IEEE International Conference on Software Engineering (ICSE)</a:t>
            </a:r>
            <a:endParaRPr/>
          </a:p>
        </p:txBody>
      </p:sp>
      <p:sp>
        <p:nvSpPr>
          <p:cNvPr id="182" name="Google Shape;182;p29"/>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Conference</a:t>
            </a:r>
            <a:r>
              <a:rPr lang="en"/>
              <a:t> Paper Process</a:t>
            </a:r>
            <a:endParaRPr/>
          </a:p>
        </p:txBody>
      </p:sp>
      <p:sp>
        <p:nvSpPr>
          <p:cNvPr id="188" name="Google Shape;188;p30"/>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Most conferences take place once a year</a:t>
            </a:r>
            <a:endParaRPr/>
          </a:p>
          <a:p>
            <a:pPr indent="0" lvl="0" marL="0" rtl="0" algn="l">
              <a:spcBef>
                <a:spcPts val="1200"/>
              </a:spcBef>
              <a:spcAft>
                <a:spcPts val="0"/>
              </a:spcAft>
              <a:buNone/>
            </a:pPr>
            <a:r>
              <a:rPr lang="en"/>
              <a:t>One submission deadline for the conference</a:t>
            </a:r>
            <a:endParaRPr/>
          </a:p>
          <a:p>
            <a:pPr indent="0" lvl="0" marL="0" rtl="0" algn="l">
              <a:spcBef>
                <a:spcPts val="1200"/>
              </a:spcBef>
              <a:spcAft>
                <a:spcPts val="0"/>
              </a:spcAft>
              <a:buNone/>
            </a:pPr>
            <a:r>
              <a:rPr lang="en"/>
              <a:t>Usually single accept or reject decision</a:t>
            </a:r>
            <a:endParaRPr/>
          </a:p>
          <a:p>
            <a:pPr indent="0" lvl="0" marL="0" rtl="0" algn="l">
              <a:spcBef>
                <a:spcPts val="1200"/>
              </a:spcBef>
              <a:spcAft>
                <a:spcPts val="0"/>
              </a:spcAft>
              <a:buNone/>
            </a:pPr>
            <a:r>
              <a:rPr lang="en"/>
              <a:t>One publication date (the conference) a year</a:t>
            </a:r>
            <a:endParaRPr/>
          </a:p>
          <a:p>
            <a:pPr indent="0" lvl="0" marL="0" rtl="0" algn="l">
              <a:spcBef>
                <a:spcPts val="1200"/>
              </a:spcBef>
              <a:spcAft>
                <a:spcPts val="1200"/>
              </a:spcAft>
              <a:buNone/>
            </a:pPr>
            <a:r>
              <a:t/>
            </a:r>
            <a:endParaRPr/>
          </a:p>
        </p:txBody>
      </p:sp>
      <p:sp>
        <p:nvSpPr>
          <p:cNvPr id="189" name="Google Shape;189;p30"/>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1"/>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Program Committee Decision Process</a:t>
            </a:r>
            <a:endParaRPr/>
          </a:p>
        </p:txBody>
      </p:sp>
      <p:sp>
        <p:nvSpPr>
          <p:cNvPr id="195" name="Google Shape;195;p31"/>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Program chair assigns paper to multiple reviewers</a:t>
            </a:r>
            <a:endParaRPr/>
          </a:p>
          <a:p>
            <a:pPr indent="0" lvl="0" marL="0" rtl="0" algn="l">
              <a:spcBef>
                <a:spcPts val="1200"/>
              </a:spcBef>
              <a:spcAft>
                <a:spcPts val="1200"/>
              </a:spcAft>
              <a:buNone/>
            </a:pPr>
            <a:r>
              <a:rPr lang="en"/>
              <a:t>Before or at the committee meeting, reviewers debate paper</a:t>
            </a:r>
            <a:endParaRPr/>
          </a:p>
        </p:txBody>
      </p:sp>
      <p:sp>
        <p:nvSpPr>
          <p:cNvPr id="196" name="Google Shape;196;p31"/>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2"/>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
              <a:t>Accept and champion</a:t>
            </a:r>
            <a:endParaRPr b="1"/>
          </a:p>
          <a:p>
            <a:pPr indent="0" lvl="0" marL="0" rtl="0" algn="l">
              <a:spcBef>
                <a:spcPts val="1200"/>
              </a:spcBef>
              <a:spcAft>
                <a:spcPts val="0"/>
              </a:spcAft>
              <a:buNone/>
            </a:pPr>
            <a:r>
              <a:rPr lang="en"/>
              <a:t>Accept but do not champion</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Reject but do not detract</a:t>
            </a:r>
            <a:endParaRPr/>
          </a:p>
          <a:p>
            <a:pPr indent="0" lvl="0" marL="0" rtl="0" algn="l">
              <a:spcBef>
                <a:spcPts val="1200"/>
              </a:spcBef>
              <a:spcAft>
                <a:spcPts val="1200"/>
              </a:spcAft>
              <a:buNone/>
            </a:pPr>
            <a:r>
              <a:rPr b="1" lang="en"/>
              <a:t>Reject and detract</a:t>
            </a:r>
            <a:endParaRPr b="1"/>
          </a:p>
        </p:txBody>
      </p:sp>
      <p:sp>
        <p:nvSpPr>
          <p:cNvPr id="202" name="Google Shape;202;p32"/>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Identify the Champion Response Categories</a:t>
            </a:r>
            <a:endParaRPr/>
          </a:p>
        </p:txBody>
      </p:sp>
      <p:sp>
        <p:nvSpPr>
          <p:cNvPr id="203" name="Google Shape;203;p32"/>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cxnSp>
        <p:nvCxnSpPr>
          <p:cNvPr id="204" name="Google Shape;204;p32"/>
          <p:cNvCxnSpPr/>
          <p:nvPr/>
        </p:nvCxnSpPr>
        <p:spPr>
          <a:xfrm>
            <a:off x="274320" y="1974960"/>
            <a:ext cx="8611200" cy="1800"/>
          </a:xfrm>
          <a:prstGeom prst="straightConnector1">
            <a:avLst/>
          </a:prstGeom>
          <a:noFill/>
          <a:ln cap="flat" cmpd="sng" w="38100">
            <a:solidFill>
              <a:schemeClr val="accent5"/>
            </a:solidFill>
            <a:prstDash val="solid"/>
            <a:round/>
            <a:headEnd len="med" w="med" type="none"/>
            <a:tailEnd len="med" w="med" type="none"/>
          </a:ln>
        </p:spPr>
      </p:cxnSp>
      <p:pic>
        <p:nvPicPr>
          <p:cNvPr id="205" name="Google Shape;205;p32"/>
          <p:cNvPicPr preferRelativeResize="0"/>
          <p:nvPr/>
        </p:nvPicPr>
        <p:blipFill>
          <a:blip r:embed="rId4">
            <a:alphaModFix/>
          </a:blip>
          <a:stretch>
            <a:fillRect/>
          </a:stretch>
        </p:blipFill>
        <p:spPr>
          <a:xfrm>
            <a:off x="5247418" y="914400"/>
            <a:ext cx="3638112" cy="365759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3"/>
          <p:cNvSpPr txBox="1"/>
          <p:nvPr>
            <p:ph type="title"/>
          </p:nvPr>
        </p:nvSpPr>
        <p:spPr>
          <a:xfrm>
            <a:off x="0" y="-7"/>
            <a:ext cx="9144000" cy="2386500"/>
          </a:xfrm>
          <a:prstGeom prst="rect">
            <a:avLst/>
          </a:prstGeom>
        </p:spPr>
        <p:txBody>
          <a:bodyPr anchorCtr="0" anchor="b" bIns="274300" lIns="91425" spcFirstLastPara="1" rIns="91425" wrap="square" tIns="91425">
            <a:noAutofit/>
          </a:bodyPr>
          <a:lstStyle/>
          <a:p>
            <a:pPr indent="0" lvl="0" marL="0" rtl="0" algn="ctr">
              <a:spcBef>
                <a:spcPts val="0"/>
              </a:spcBef>
              <a:spcAft>
                <a:spcPts val="0"/>
              </a:spcAft>
              <a:buNone/>
            </a:pPr>
            <a:r>
              <a:rPr lang="en"/>
              <a:t>4. The Peer Review Process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4"/>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The Hallmark of Science </a:t>
            </a:r>
            <a:endParaRPr/>
          </a:p>
        </p:txBody>
      </p:sp>
      <p:sp>
        <p:nvSpPr>
          <p:cNvPr id="216" name="Google Shape;216;p34"/>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pic>
        <p:nvPicPr>
          <p:cNvPr id="217" name="Google Shape;217;p34"/>
          <p:cNvPicPr preferRelativeResize="0"/>
          <p:nvPr/>
        </p:nvPicPr>
        <p:blipFill>
          <a:blip r:embed="rId4">
            <a:alphaModFix/>
          </a:blip>
          <a:stretch>
            <a:fillRect/>
          </a:stretch>
        </p:blipFill>
        <p:spPr>
          <a:xfrm>
            <a:off x="2105351" y="914400"/>
            <a:ext cx="4933298" cy="36576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5"/>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Peer Review</a:t>
            </a:r>
            <a:endParaRPr/>
          </a:p>
        </p:txBody>
      </p:sp>
      <p:sp>
        <p:nvSpPr>
          <p:cNvPr id="223" name="Google Shape;223;p35"/>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
              <a:t>Peer review is </a:t>
            </a:r>
            <a:endParaRPr/>
          </a:p>
          <a:p>
            <a:pPr indent="-342900" lvl="0" marL="457200" rtl="0" algn="l">
              <a:spcBef>
                <a:spcPts val="1200"/>
              </a:spcBef>
              <a:spcAft>
                <a:spcPts val="0"/>
              </a:spcAft>
              <a:buSzPts val="1800"/>
              <a:buChar char="●"/>
            </a:pPr>
            <a:r>
              <a:rPr lang="en"/>
              <a:t>The process of providing quality assessments of scientific work by</a:t>
            </a:r>
            <a:endParaRPr/>
          </a:p>
          <a:p>
            <a:pPr indent="-317500" lvl="1" marL="914400" rtl="0" algn="l">
              <a:spcBef>
                <a:spcPts val="0"/>
              </a:spcBef>
              <a:spcAft>
                <a:spcPts val="0"/>
              </a:spcAft>
              <a:buSzPts val="1400"/>
              <a:buChar char="○"/>
            </a:pPr>
            <a:r>
              <a:rPr lang="en"/>
              <a:t>Having other scientists provide an analysis and opinion of the work</a:t>
            </a:r>
            <a:endParaRPr/>
          </a:p>
          <a:p>
            <a:pPr indent="-342900" lvl="0" marL="457200" rtl="0" algn="l">
              <a:spcBef>
                <a:spcPts val="1000"/>
              </a:spcBef>
              <a:spcAft>
                <a:spcPts val="0"/>
              </a:spcAft>
              <a:buSzPts val="1800"/>
              <a:buChar char="●"/>
            </a:pPr>
            <a:r>
              <a:rPr lang="en"/>
              <a:t>Science’s final quality assurance measure</a:t>
            </a:r>
            <a:endParaRPr/>
          </a:p>
          <a:p>
            <a:pPr indent="0" lvl="0" marL="0" rtl="0" algn="l">
              <a:spcBef>
                <a:spcPts val="1200"/>
              </a:spcBef>
              <a:spcAft>
                <a:spcPts val="0"/>
              </a:spcAft>
              <a:buClr>
                <a:schemeClr val="dk1"/>
              </a:buClr>
              <a:buSzPts val="1100"/>
              <a:buFont typeface="Arial"/>
              <a:buNone/>
            </a:pPr>
            <a:r>
              <a:rPr lang="en"/>
              <a:t>Evidence-based science vs. “eminence-based” science</a:t>
            </a:r>
            <a:endParaRPr/>
          </a:p>
          <a:p>
            <a:pPr indent="-342900" lvl="0" marL="457200" rtl="0" algn="l">
              <a:spcBef>
                <a:spcPts val="1200"/>
              </a:spcBef>
              <a:spcAft>
                <a:spcPts val="0"/>
              </a:spcAft>
              <a:buSzPts val="1800"/>
              <a:buChar char="●"/>
            </a:pPr>
            <a:r>
              <a:rPr lang="en"/>
              <a:t>Collaborative decision making is typically superior to an individual’s one</a:t>
            </a:r>
            <a:endParaRPr/>
          </a:p>
          <a:p>
            <a:pPr indent="-342900" lvl="0" marL="457200" rtl="0" algn="l">
              <a:spcBef>
                <a:spcPts val="0"/>
              </a:spcBef>
              <a:spcAft>
                <a:spcPts val="0"/>
              </a:spcAft>
              <a:buSzPts val="1800"/>
              <a:buChar char="●"/>
            </a:pPr>
            <a:r>
              <a:rPr lang="en"/>
              <a:t>Applies to medicine, aircraft piloting, and science in general</a:t>
            </a:r>
            <a:endParaRPr/>
          </a:p>
          <a:p>
            <a:pPr indent="0" lvl="0" marL="0" rtl="0" algn="l">
              <a:spcBef>
                <a:spcPts val="1200"/>
              </a:spcBef>
              <a:spcAft>
                <a:spcPts val="1200"/>
              </a:spcAft>
              <a:buNone/>
            </a:pPr>
            <a:r>
              <a:t/>
            </a:r>
            <a:endParaRPr/>
          </a:p>
        </p:txBody>
      </p:sp>
      <p:sp>
        <p:nvSpPr>
          <p:cNvPr id="224" name="Google Shape;224;p35"/>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6"/>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Rigor vs. Relevance (Recap)</a:t>
            </a:r>
            <a:endParaRPr/>
          </a:p>
        </p:txBody>
      </p:sp>
      <p:sp>
        <p:nvSpPr>
          <p:cNvPr id="230" name="Google Shape;230;p36"/>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pic>
        <p:nvPicPr>
          <p:cNvPr id="231" name="Google Shape;231;p36"/>
          <p:cNvPicPr preferRelativeResize="0"/>
          <p:nvPr/>
        </p:nvPicPr>
        <p:blipFill>
          <a:blip r:embed="rId4">
            <a:alphaModFix/>
          </a:blip>
          <a:stretch>
            <a:fillRect/>
          </a:stretch>
        </p:blipFill>
        <p:spPr>
          <a:xfrm>
            <a:off x="274320" y="914400"/>
            <a:ext cx="8595360" cy="350284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10"/>
          <p:cNvSpPr txBox="1"/>
          <p:nvPr>
            <p:ph type="title"/>
          </p:nvPr>
        </p:nvSpPr>
        <p:spPr>
          <a:xfrm>
            <a:off x="0" y="-7"/>
            <a:ext cx="9144000" cy="2386500"/>
          </a:xfrm>
          <a:prstGeom prst="rect">
            <a:avLst/>
          </a:prstGeom>
        </p:spPr>
        <p:txBody>
          <a:bodyPr anchorCtr="0" anchor="b" bIns="274300" lIns="91425" spcFirstLastPara="1" rIns="91425" wrap="square" tIns="91425">
            <a:noAutofit/>
          </a:bodyPr>
          <a:lstStyle/>
          <a:p>
            <a:pPr indent="0" lvl="0" marL="0" rtl="0" algn="ctr">
              <a:spcBef>
                <a:spcPts val="0"/>
              </a:spcBef>
              <a:spcAft>
                <a:spcPts val="0"/>
              </a:spcAft>
              <a:buNone/>
            </a:pPr>
            <a:r>
              <a:rPr lang="en"/>
              <a:t>1. Research Publications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7"/>
          <p:cNvSpPr txBox="1"/>
          <p:nvPr>
            <p:ph type="title"/>
          </p:nvPr>
        </p:nvSpPr>
        <p:spPr>
          <a:xfrm>
            <a:off x="0" y="0"/>
            <a:ext cx="9144000" cy="685800"/>
          </a:xfrm>
          <a:prstGeom prst="rect">
            <a:avLst/>
          </a:prstGeom>
        </p:spPr>
        <p:txBody>
          <a:bodyPr anchorCtr="0" anchor="ctr" bIns="0" lIns="274300" spcFirstLastPara="1" rIns="0" wrap="square" tIns="0">
            <a:noAutofit/>
          </a:bodyPr>
          <a:lstStyle/>
          <a:p>
            <a:pPr indent="0" lvl="0" marL="0" rtl="0" algn="l">
              <a:spcBef>
                <a:spcPts val="0"/>
              </a:spcBef>
              <a:spcAft>
                <a:spcPts val="0"/>
              </a:spcAft>
              <a:buNone/>
            </a:pPr>
            <a:r>
              <a:rPr lang="en"/>
              <a:t>Peer Review is Not Perfect (But the Best We Have)</a:t>
            </a:r>
            <a:endParaRPr/>
          </a:p>
        </p:txBody>
      </p:sp>
      <p:sp>
        <p:nvSpPr>
          <p:cNvPr id="237" name="Google Shape;237;p37"/>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pic>
        <p:nvPicPr>
          <p:cNvPr id="238" name="Google Shape;238;p37"/>
          <p:cNvPicPr preferRelativeResize="0"/>
          <p:nvPr/>
        </p:nvPicPr>
        <p:blipFill>
          <a:blip r:embed="rId4">
            <a:alphaModFix/>
          </a:blip>
          <a:stretch>
            <a:fillRect/>
          </a:stretch>
        </p:blipFill>
        <p:spPr>
          <a:xfrm>
            <a:off x="1753772" y="914400"/>
            <a:ext cx="5636456" cy="36576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8"/>
          <p:cNvSpPr txBox="1"/>
          <p:nvPr>
            <p:ph type="title"/>
          </p:nvPr>
        </p:nvSpPr>
        <p:spPr>
          <a:xfrm>
            <a:off x="0" y="-7"/>
            <a:ext cx="9144000" cy="2386500"/>
          </a:xfrm>
          <a:prstGeom prst="rect">
            <a:avLst/>
          </a:prstGeom>
        </p:spPr>
        <p:txBody>
          <a:bodyPr anchorCtr="0" anchor="b" bIns="274300" lIns="91425" spcFirstLastPara="1" rIns="91425" wrap="square" tIns="91425">
            <a:noAutofit/>
          </a:bodyPr>
          <a:lstStyle/>
          <a:p>
            <a:pPr indent="0" lvl="0" marL="0" rtl="0" algn="ctr">
              <a:spcBef>
                <a:spcPts val="0"/>
              </a:spcBef>
              <a:spcAft>
                <a:spcPts val="0"/>
              </a:spcAft>
              <a:buNone/>
            </a:pPr>
            <a:r>
              <a:rPr lang="en"/>
              <a:t>5. The Publishing Business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9"/>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Publishers</a:t>
            </a:r>
            <a:endParaRPr/>
          </a:p>
        </p:txBody>
      </p:sp>
      <p:sp>
        <p:nvSpPr>
          <p:cNvPr id="249" name="Google Shape;249;p39"/>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Non-profit academic publishers</a:t>
            </a:r>
            <a:endParaRPr/>
          </a:p>
          <a:p>
            <a:pPr indent="-342900" lvl="0" marL="457200" rtl="0" algn="l">
              <a:spcBef>
                <a:spcPts val="1200"/>
              </a:spcBef>
              <a:spcAft>
                <a:spcPts val="0"/>
              </a:spcAft>
              <a:buSzPts val="1800"/>
              <a:buChar char="●"/>
            </a:pPr>
            <a:r>
              <a:rPr lang="en"/>
              <a:t>ACM</a:t>
            </a:r>
            <a:endParaRPr/>
          </a:p>
          <a:p>
            <a:pPr indent="-342900" lvl="0" marL="457200" rtl="0" algn="l">
              <a:spcBef>
                <a:spcPts val="0"/>
              </a:spcBef>
              <a:spcAft>
                <a:spcPts val="0"/>
              </a:spcAft>
              <a:buSzPts val="1800"/>
              <a:buChar char="●"/>
            </a:pPr>
            <a:r>
              <a:rPr lang="en"/>
              <a:t>IEEE (mostly)</a:t>
            </a:r>
            <a:endParaRPr/>
          </a:p>
          <a:p>
            <a:pPr indent="0" lvl="0" marL="0" rtl="0" algn="l">
              <a:spcBef>
                <a:spcPts val="1200"/>
              </a:spcBef>
              <a:spcAft>
                <a:spcPts val="0"/>
              </a:spcAft>
              <a:buNone/>
            </a:pPr>
            <a:r>
              <a:rPr lang="en"/>
              <a:t>For-profit publishers of academic research</a:t>
            </a:r>
            <a:endParaRPr/>
          </a:p>
          <a:p>
            <a:pPr indent="-342900" lvl="0" marL="457200" rtl="0" algn="l">
              <a:spcBef>
                <a:spcPts val="1200"/>
              </a:spcBef>
              <a:spcAft>
                <a:spcPts val="0"/>
              </a:spcAft>
              <a:buSzPts val="1800"/>
              <a:buChar char="●"/>
            </a:pPr>
            <a:r>
              <a:rPr lang="en"/>
              <a:t>Elsevier</a:t>
            </a:r>
            <a:endParaRPr/>
          </a:p>
          <a:p>
            <a:pPr indent="-342900" lvl="0" marL="457200" rtl="0" algn="l">
              <a:spcBef>
                <a:spcPts val="0"/>
              </a:spcBef>
              <a:spcAft>
                <a:spcPts val="0"/>
              </a:spcAft>
              <a:buSzPts val="1800"/>
              <a:buChar char="●"/>
            </a:pPr>
            <a:r>
              <a:rPr lang="en"/>
              <a:t>Springer</a:t>
            </a:r>
            <a:endParaRPr/>
          </a:p>
          <a:p>
            <a:pPr indent="0" lvl="0" marL="0" rtl="0" algn="l">
              <a:spcBef>
                <a:spcPts val="1200"/>
              </a:spcBef>
              <a:spcAft>
                <a:spcPts val="1200"/>
              </a:spcAft>
              <a:buNone/>
            </a:pPr>
            <a:r>
              <a:t/>
            </a:r>
            <a:endParaRPr/>
          </a:p>
        </p:txBody>
      </p:sp>
      <p:sp>
        <p:nvSpPr>
          <p:cNvPr id="250" name="Google Shape;250;p39"/>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40"/>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What Publishers Do</a:t>
            </a:r>
            <a:endParaRPr/>
          </a:p>
        </p:txBody>
      </p:sp>
      <p:sp>
        <p:nvSpPr>
          <p:cNvPr id="256" name="Google Shape;256;p40"/>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The product</a:t>
            </a:r>
            <a:endParaRPr/>
          </a:p>
          <a:p>
            <a:pPr indent="-342900" lvl="0" marL="457200" rtl="0" algn="l">
              <a:spcBef>
                <a:spcPts val="1200"/>
              </a:spcBef>
              <a:spcAft>
                <a:spcPts val="0"/>
              </a:spcAft>
              <a:buSzPts val="1800"/>
              <a:buChar char="●"/>
            </a:pPr>
            <a:r>
              <a:rPr lang="en"/>
              <a:t>Provide access to publications</a:t>
            </a:r>
            <a:endParaRPr/>
          </a:p>
          <a:p>
            <a:pPr indent="-342900" lvl="0" marL="457200" rtl="0" algn="l">
              <a:spcBef>
                <a:spcPts val="0"/>
              </a:spcBef>
              <a:spcAft>
                <a:spcPts val="0"/>
              </a:spcAft>
              <a:buSzPts val="1800"/>
              <a:buChar char="●"/>
            </a:pPr>
            <a:r>
              <a:rPr lang="en"/>
              <a:t>In various forms (web, paper)</a:t>
            </a:r>
            <a:endParaRPr/>
          </a:p>
          <a:p>
            <a:pPr indent="0" lvl="0" marL="0" rtl="0" algn="l">
              <a:spcBef>
                <a:spcPts val="1200"/>
              </a:spcBef>
              <a:spcAft>
                <a:spcPts val="0"/>
              </a:spcAft>
              <a:buNone/>
            </a:pPr>
            <a:r>
              <a:rPr lang="en"/>
              <a:t>Their service</a:t>
            </a:r>
            <a:endParaRPr/>
          </a:p>
          <a:p>
            <a:pPr indent="-342900" lvl="0" marL="457200" rtl="0" algn="l">
              <a:spcBef>
                <a:spcPts val="1200"/>
              </a:spcBef>
              <a:spcAft>
                <a:spcPts val="0"/>
              </a:spcAft>
              <a:buSzPts val="1800"/>
              <a:buChar char="●"/>
            </a:pPr>
            <a:r>
              <a:rPr lang="en"/>
              <a:t>Process coordination</a:t>
            </a:r>
            <a:endParaRPr/>
          </a:p>
          <a:p>
            <a:pPr indent="-342900" lvl="0" marL="457200" rtl="0" algn="l">
              <a:spcBef>
                <a:spcPts val="0"/>
              </a:spcBef>
              <a:spcAft>
                <a:spcPts val="0"/>
              </a:spcAft>
              <a:buSzPts val="1800"/>
              <a:buChar char="●"/>
            </a:pPr>
            <a:r>
              <a:rPr lang="en"/>
              <a:t>Editing and publishing</a:t>
            </a:r>
            <a:endParaRPr/>
          </a:p>
          <a:p>
            <a:pPr indent="0" lvl="0" marL="0" rtl="0" algn="l">
              <a:spcBef>
                <a:spcPts val="1200"/>
              </a:spcBef>
              <a:spcAft>
                <a:spcPts val="1200"/>
              </a:spcAft>
              <a:buNone/>
            </a:pPr>
            <a:r>
              <a:t/>
            </a:r>
            <a:endParaRPr/>
          </a:p>
        </p:txBody>
      </p:sp>
      <p:sp>
        <p:nvSpPr>
          <p:cNvPr id="257" name="Google Shape;257;p40"/>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1"/>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Theory vs. Practice </a:t>
            </a:r>
            <a:endParaRPr/>
          </a:p>
        </p:txBody>
      </p:sp>
      <p:sp>
        <p:nvSpPr>
          <p:cNvPr id="263" name="Google Shape;263;p41"/>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pic>
        <p:nvPicPr>
          <p:cNvPr id="264" name="Google Shape;264;p41"/>
          <p:cNvPicPr preferRelativeResize="0"/>
          <p:nvPr/>
        </p:nvPicPr>
        <p:blipFill>
          <a:blip r:embed="rId4">
            <a:alphaModFix/>
          </a:blip>
          <a:stretch>
            <a:fillRect/>
          </a:stretch>
        </p:blipFill>
        <p:spPr>
          <a:xfrm>
            <a:off x="1768377" y="914400"/>
            <a:ext cx="5607247" cy="365759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2"/>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Publishing is a Business</a:t>
            </a:r>
            <a:endParaRPr/>
          </a:p>
        </p:txBody>
      </p:sp>
      <p:sp>
        <p:nvSpPr>
          <p:cNvPr id="270" name="Google Shape;270;p42"/>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Revenue sources are</a:t>
            </a:r>
            <a:endParaRPr/>
          </a:p>
          <a:p>
            <a:pPr indent="-342900" lvl="0" marL="457200" rtl="0" algn="l">
              <a:spcBef>
                <a:spcPts val="1200"/>
              </a:spcBef>
              <a:spcAft>
                <a:spcPts val="0"/>
              </a:spcAft>
              <a:buSzPts val="1800"/>
              <a:buChar char="●"/>
            </a:pPr>
            <a:r>
              <a:rPr lang="en"/>
              <a:t>Subscriptions to (digital) libraries</a:t>
            </a:r>
            <a:endParaRPr/>
          </a:p>
          <a:p>
            <a:pPr indent="-342900" lvl="0" marL="457200" rtl="0" algn="l">
              <a:spcBef>
                <a:spcPts val="0"/>
              </a:spcBef>
              <a:spcAft>
                <a:spcPts val="0"/>
              </a:spcAft>
              <a:buSzPts val="1800"/>
              <a:buChar char="●"/>
            </a:pPr>
            <a:r>
              <a:rPr lang="en"/>
              <a:t>Individual</a:t>
            </a:r>
            <a:r>
              <a:rPr lang="en"/>
              <a:t> article access fees</a:t>
            </a:r>
            <a:endParaRPr/>
          </a:p>
          <a:p>
            <a:pPr indent="0" lvl="0" marL="0" rtl="0" algn="l">
              <a:spcBef>
                <a:spcPts val="1200"/>
              </a:spcBef>
              <a:spcAft>
                <a:spcPts val="0"/>
              </a:spcAft>
              <a:buNone/>
            </a:pPr>
            <a:r>
              <a:rPr lang="en"/>
              <a:t>In 2022 Elsevier reported</a:t>
            </a:r>
            <a:endParaRPr/>
          </a:p>
          <a:p>
            <a:pPr indent="-342900" lvl="0" marL="457200" rtl="0" algn="l">
              <a:spcBef>
                <a:spcPts val="1200"/>
              </a:spcBef>
              <a:spcAft>
                <a:spcPts val="0"/>
              </a:spcAft>
              <a:buSzPts val="1800"/>
              <a:buChar char="●"/>
            </a:pPr>
            <a:r>
              <a:rPr lang="en"/>
              <a:t>Revenues of €3.26 billion</a:t>
            </a:r>
            <a:endParaRPr/>
          </a:p>
          <a:p>
            <a:pPr indent="-342900" lvl="0" marL="457200" rtl="0" algn="l">
              <a:spcBef>
                <a:spcPts val="0"/>
              </a:spcBef>
              <a:spcAft>
                <a:spcPts val="0"/>
              </a:spcAft>
              <a:buSzPts val="1800"/>
              <a:buChar char="●"/>
            </a:pPr>
            <a:r>
              <a:rPr lang="en"/>
              <a:t>Profits of €1.2 billion</a:t>
            </a:r>
            <a:endParaRPr/>
          </a:p>
          <a:p>
            <a:pPr indent="-342900" lvl="0" marL="457200" rtl="0" algn="l">
              <a:spcBef>
                <a:spcPts val="0"/>
              </a:spcBef>
              <a:spcAft>
                <a:spcPts val="0"/>
              </a:spcAft>
              <a:buSzPts val="1800"/>
              <a:buChar char="●"/>
            </a:pPr>
            <a:r>
              <a:rPr lang="en"/>
              <a:t>A profit margin of 37.8%</a:t>
            </a:r>
            <a:endParaRPr/>
          </a:p>
          <a:p>
            <a:pPr indent="0" lvl="0" marL="0" rtl="0" algn="l">
              <a:spcBef>
                <a:spcPts val="1200"/>
              </a:spcBef>
              <a:spcAft>
                <a:spcPts val="1200"/>
              </a:spcAft>
              <a:buNone/>
            </a:pPr>
            <a:r>
              <a:t/>
            </a:r>
            <a:endParaRPr/>
          </a:p>
        </p:txBody>
      </p:sp>
      <p:sp>
        <p:nvSpPr>
          <p:cNvPr id="271" name="Google Shape;271;p42"/>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
        <p:nvSpPr>
          <p:cNvPr id="272" name="Google Shape;272;p42"/>
          <p:cNvSpPr txBox="1"/>
          <p:nvPr/>
        </p:nvSpPr>
        <p:spPr>
          <a:xfrm>
            <a:off x="0" y="4233672"/>
            <a:ext cx="8138100" cy="914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[1] See </a:t>
            </a:r>
            <a:r>
              <a:rPr lang="en" u="sng">
                <a:solidFill>
                  <a:schemeClr val="hlink"/>
                </a:solidFill>
                <a:hlinkClick r:id="rId4"/>
              </a:rPr>
              <a:t>https://reports.relx.com/2022/esef-ar-nl/549300WSX3VBUFFJOO66-2022-12-31-nl.html</a:t>
            </a:r>
            <a:r>
              <a:rPr lang="en"/>
              <a:t>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3"/>
          <p:cNvSpPr txBox="1"/>
          <p:nvPr>
            <p:ph type="title"/>
          </p:nvPr>
        </p:nvSpPr>
        <p:spPr>
          <a:xfrm>
            <a:off x="0" y="0"/>
            <a:ext cx="9144000" cy="685800"/>
          </a:xfrm>
          <a:prstGeom prst="rect">
            <a:avLst/>
          </a:prstGeom>
        </p:spPr>
        <p:txBody>
          <a:bodyPr anchorCtr="0" anchor="ctr" bIns="0" lIns="274300" spcFirstLastPara="1" rIns="0" wrap="square" tIns="0">
            <a:noAutofit/>
          </a:bodyPr>
          <a:lstStyle/>
          <a:p>
            <a:pPr indent="0" lvl="0" marL="0" rtl="0" algn="l">
              <a:spcBef>
                <a:spcPts val="0"/>
              </a:spcBef>
              <a:spcAft>
                <a:spcPts val="0"/>
              </a:spcAft>
              <a:buNone/>
            </a:pPr>
            <a:r>
              <a:rPr lang="en"/>
              <a:t>Journal Subscription Fees</a:t>
            </a:r>
            <a:endParaRPr/>
          </a:p>
        </p:txBody>
      </p:sp>
      <p:sp>
        <p:nvSpPr>
          <p:cNvPr id="278" name="Google Shape;278;p43"/>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pic>
        <p:nvPicPr>
          <p:cNvPr id="279" name="Google Shape;279;p43"/>
          <p:cNvPicPr preferRelativeResize="0"/>
          <p:nvPr/>
        </p:nvPicPr>
        <p:blipFill>
          <a:blip r:embed="rId4">
            <a:alphaModFix/>
          </a:blip>
          <a:stretch>
            <a:fillRect/>
          </a:stretch>
        </p:blipFill>
        <p:spPr>
          <a:xfrm>
            <a:off x="1579052" y="914400"/>
            <a:ext cx="5985897" cy="36576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4"/>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Three Eras of Publishing</a:t>
            </a:r>
            <a:endParaRPr/>
          </a:p>
        </p:txBody>
      </p:sp>
      <p:sp>
        <p:nvSpPr>
          <p:cNvPr id="285" name="Google Shape;285;p44"/>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First era (mostly gone, but not fully)</a:t>
            </a:r>
            <a:endParaRPr/>
          </a:p>
          <a:p>
            <a:pPr indent="-342900" lvl="0" marL="457200" rtl="0" algn="l">
              <a:spcBef>
                <a:spcPts val="1200"/>
              </a:spcBef>
              <a:spcAft>
                <a:spcPts val="0"/>
              </a:spcAft>
              <a:buSzPts val="1800"/>
              <a:buChar char="●"/>
            </a:pPr>
            <a:r>
              <a:rPr lang="en"/>
              <a:t>Authors paid publishing fees, subscribers paid subscription fees</a:t>
            </a:r>
            <a:endParaRPr/>
          </a:p>
          <a:p>
            <a:pPr indent="0" lvl="0" marL="0" rtl="0" algn="l">
              <a:spcBef>
                <a:spcPts val="1200"/>
              </a:spcBef>
              <a:spcAft>
                <a:spcPts val="0"/>
              </a:spcAft>
              <a:buNone/>
            </a:pPr>
            <a:r>
              <a:rPr lang="en"/>
              <a:t>Second era (until recently, still going on)</a:t>
            </a:r>
            <a:endParaRPr/>
          </a:p>
          <a:p>
            <a:pPr indent="-342900" lvl="0" marL="457200" rtl="0" algn="l">
              <a:spcBef>
                <a:spcPts val="1200"/>
              </a:spcBef>
              <a:spcAft>
                <a:spcPts val="0"/>
              </a:spcAft>
              <a:buSzPts val="1800"/>
              <a:buChar char="●"/>
            </a:pPr>
            <a:r>
              <a:rPr lang="en"/>
              <a:t>Authors do not pay anything, subscribers pay subscription fees</a:t>
            </a:r>
            <a:endParaRPr/>
          </a:p>
          <a:p>
            <a:pPr indent="0" lvl="0" marL="0" rtl="0" algn="l">
              <a:spcBef>
                <a:spcPts val="1200"/>
              </a:spcBef>
              <a:spcAft>
                <a:spcPts val="0"/>
              </a:spcAft>
              <a:buNone/>
            </a:pPr>
            <a:r>
              <a:rPr lang="en"/>
              <a:t>New open access era (expanding)</a:t>
            </a:r>
            <a:endParaRPr/>
          </a:p>
          <a:p>
            <a:pPr indent="-342900" lvl="0" marL="457200" rtl="0" algn="l">
              <a:spcBef>
                <a:spcPts val="1200"/>
              </a:spcBef>
              <a:spcAft>
                <a:spcPts val="0"/>
              </a:spcAft>
              <a:buSzPts val="1800"/>
              <a:buChar char="●"/>
            </a:pPr>
            <a:r>
              <a:rPr lang="en"/>
              <a:t>Authors pay publication fees, access to article is free</a:t>
            </a:r>
            <a:endParaRPr/>
          </a:p>
        </p:txBody>
      </p:sp>
      <p:sp>
        <p:nvSpPr>
          <p:cNvPr id="286" name="Google Shape;286;p44"/>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5"/>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Open Access</a:t>
            </a:r>
            <a:endParaRPr/>
          </a:p>
        </p:txBody>
      </p:sp>
      <p:sp>
        <p:nvSpPr>
          <p:cNvPr id="292" name="Google Shape;292;p45"/>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Open access is </a:t>
            </a:r>
            <a:endParaRPr/>
          </a:p>
          <a:p>
            <a:pPr indent="-342900" lvl="0" marL="457200" rtl="0" algn="l">
              <a:spcBef>
                <a:spcPts val="1200"/>
              </a:spcBef>
              <a:spcAft>
                <a:spcPts val="0"/>
              </a:spcAft>
              <a:buSzPts val="1800"/>
              <a:buChar char="●"/>
            </a:pPr>
            <a:r>
              <a:rPr lang="en"/>
              <a:t>The free and unencumbered access to a research article</a:t>
            </a:r>
            <a:endParaRPr/>
          </a:p>
          <a:p>
            <a:pPr indent="0" lvl="0" marL="0" rtl="0" algn="l">
              <a:spcBef>
                <a:spcPts val="1200"/>
              </a:spcBef>
              <a:spcAft>
                <a:spcPts val="0"/>
              </a:spcAft>
              <a:buNone/>
            </a:pPr>
            <a:r>
              <a:rPr lang="en"/>
              <a:t>Golden open access </a:t>
            </a:r>
            <a:endParaRPr/>
          </a:p>
          <a:p>
            <a:pPr indent="-342900" lvl="0" marL="457200" rtl="0" algn="l">
              <a:spcBef>
                <a:spcPts val="1200"/>
              </a:spcBef>
              <a:spcAft>
                <a:spcPts val="0"/>
              </a:spcAft>
              <a:buSzPts val="1800"/>
              <a:buChar char="●"/>
            </a:pPr>
            <a:r>
              <a:rPr lang="en"/>
              <a:t>The authors pay a publisher to provide the article for free</a:t>
            </a:r>
            <a:endParaRPr/>
          </a:p>
          <a:p>
            <a:pPr indent="0" lvl="0" marL="0" rtl="0" algn="l">
              <a:spcBef>
                <a:spcPts val="1200"/>
              </a:spcBef>
              <a:spcAft>
                <a:spcPts val="0"/>
              </a:spcAft>
              <a:buNone/>
            </a:pPr>
            <a:r>
              <a:rPr lang="en"/>
              <a:t>Green open access </a:t>
            </a:r>
            <a:endParaRPr/>
          </a:p>
          <a:p>
            <a:pPr indent="-342900" lvl="0" marL="457200" rtl="0" algn="l">
              <a:spcBef>
                <a:spcPts val="1200"/>
              </a:spcBef>
              <a:spcAft>
                <a:spcPts val="0"/>
              </a:spcAft>
              <a:buSzPts val="1800"/>
              <a:buChar char="●"/>
            </a:pPr>
            <a:r>
              <a:rPr lang="en"/>
              <a:t>The authors provide the article for free while the publisher charges a fee</a:t>
            </a:r>
            <a:endParaRPr/>
          </a:p>
        </p:txBody>
      </p:sp>
      <p:sp>
        <p:nvSpPr>
          <p:cNvPr id="293" name="Google Shape;293;p45"/>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6"/>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Elsevier (Open Access) Article Publishing Charge [1]</a:t>
            </a:r>
            <a:endParaRPr/>
          </a:p>
        </p:txBody>
      </p:sp>
      <p:sp>
        <p:nvSpPr>
          <p:cNvPr id="299" name="Google Shape;299;p46"/>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pic>
        <p:nvPicPr>
          <p:cNvPr id="300" name="Google Shape;300;p46"/>
          <p:cNvPicPr preferRelativeResize="0"/>
          <p:nvPr/>
        </p:nvPicPr>
        <p:blipFill>
          <a:blip r:embed="rId4">
            <a:alphaModFix/>
          </a:blip>
          <a:stretch>
            <a:fillRect/>
          </a:stretch>
        </p:blipFill>
        <p:spPr>
          <a:xfrm>
            <a:off x="1828800" y="914400"/>
            <a:ext cx="5486400" cy="3657600"/>
          </a:xfrm>
          <a:prstGeom prst="rect">
            <a:avLst/>
          </a:prstGeom>
          <a:noFill/>
          <a:ln>
            <a:noFill/>
          </a:ln>
        </p:spPr>
      </p:pic>
      <p:sp>
        <p:nvSpPr>
          <p:cNvPr id="301" name="Google Shape;301;p46"/>
          <p:cNvSpPr txBox="1"/>
          <p:nvPr/>
        </p:nvSpPr>
        <p:spPr>
          <a:xfrm>
            <a:off x="0" y="4233672"/>
            <a:ext cx="7315200" cy="914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[1] See </a:t>
            </a:r>
            <a:r>
              <a:rPr lang="en" u="sng">
                <a:solidFill>
                  <a:schemeClr val="hlink"/>
                </a:solidFill>
                <a:hlinkClick r:id="rId5"/>
              </a:rPr>
              <a:t>https://www.elsevier.com/about/policies/pricing</a:t>
            </a:r>
            <a:r>
              <a:rPr lang="en"/>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1"/>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Why Publish Research Papers?</a:t>
            </a:r>
            <a:endParaRPr/>
          </a:p>
        </p:txBody>
      </p:sp>
      <p:sp>
        <p:nvSpPr>
          <p:cNvPr id="56" name="Google Shape;56;p11"/>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I publish, therefore I am</a:t>
            </a:r>
            <a:endParaRPr/>
          </a:p>
          <a:p>
            <a:pPr indent="0" lvl="0" marL="0" rtl="0" algn="l">
              <a:spcBef>
                <a:spcPts val="1200"/>
              </a:spcBef>
              <a:spcAft>
                <a:spcPts val="0"/>
              </a:spcAft>
              <a:buNone/>
            </a:pPr>
            <a:r>
              <a:rPr lang="en"/>
              <a:t>To advance science</a:t>
            </a:r>
            <a:endParaRPr/>
          </a:p>
          <a:p>
            <a:pPr indent="0" lvl="0" marL="0" rtl="0" algn="l">
              <a:spcBef>
                <a:spcPts val="1200"/>
              </a:spcBef>
              <a:spcAft>
                <a:spcPts val="1200"/>
              </a:spcAft>
              <a:buNone/>
            </a:pPr>
            <a:r>
              <a:rPr lang="en"/>
              <a:t>To have a career</a:t>
            </a:r>
            <a:endParaRPr/>
          </a:p>
        </p:txBody>
      </p:sp>
      <p:sp>
        <p:nvSpPr>
          <p:cNvPr id="57" name="Google Shape;57;p11"/>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7"/>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Elsevier Was Holding Research Results Hostage [1]</a:t>
            </a:r>
            <a:endParaRPr/>
          </a:p>
        </p:txBody>
      </p:sp>
      <p:sp>
        <p:nvSpPr>
          <p:cNvPr id="307" name="Google Shape;307;p47"/>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pic>
        <p:nvPicPr>
          <p:cNvPr id="308" name="Google Shape;308;p47"/>
          <p:cNvPicPr preferRelativeResize="0"/>
          <p:nvPr/>
        </p:nvPicPr>
        <p:blipFill>
          <a:blip r:embed="rId4">
            <a:alphaModFix/>
          </a:blip>
          <a:stretch>
            <a:fillRect/>
          </a:stretch>
        </p:blipFill>
        <p:spPr>
          <a:xfrm>
            <a:off x="1583473" y="914400"/>
            <a:ext cx="5977055" cy="3657600"/>
          </a:xfrm>
          <a:prstGeom prst="rect">
            <a:avLst/>
          </a:prstGeom>
          <a:noFill/>
          <a:ln>
            <a:noFill/>
          </a:ln>
        </p:spPr>
      </p:pic>
      <p:sp>
        <p:nvSpPr>
          <p:cNvPr id="309" name="Google Shape;309;p47"/>
          <p:cNvSpPr txBox="1"/>
          <p:nvPr/>
        </p:nvSpPr>
        <p:spPr>
          <a:xfrm>
            <a:off x="0" y="4416552"/>
            <a:ext cx="9144000" cy="731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200"/>
              <a:t>[1] See </a:t>
            </a:r>
            <a:r>
              <a:rPr lang="en" sz="1200" u="sng">
                <a:solidFill>
                  <a:schemeClr val="hlink"/>
                </a:solidFill>
                <a:hlinkClick r:id="rId5"/>
              </a:rPr>
              <a:t>https://www.projekt-deal.de/elsevier-news/</a:t>
            </a:r>
            <a:r>
              <a:rPr lang="en" sz="1200"/>
              <a:t> </a:t>
            </a:r>
            <a:endParaRPr sz="12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8"/>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Until An Expensive Agreement Was Reached in 2023</a:t>
            </a:r>
            <a:endParaRPr/>
          </a:p>
        </p:txBody>
      </p:sp>
      <p:sp>
        <p:nvSpPr>
          <p:cNvPr id="315" name="Google Shape;315;p48"/>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pic>
        <p:nvPicPr>
          <p:cNvPr id="316" name="Google Shape;316;p48"/>
          <p:cNvPicPr preferRelativeResize="0"/>
          <p:nvPr/>
        </p:nvPicPr>
        <p:blipFill>
          <a:blip r:embed="rId4">
            <a:alphaModFix/>
          </a:blip>
          <a:stretch>
            <a:fillRect/>
          </a:stretch>
        </p:blipFill>
        <p:spPr>
          <a:xfrm>
            <a:off x="760670" y="914400"/>
            <a:ext cx="7622666" cy="4114801"/>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9"/>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The Rise of Predatory Publishers</a:t>
            </a:r>
            <a:endParaRPr/>
          </a:p>
        </p:txBody>
      </p:sp>
      <p:sp>
        <p:nvSpPr>
          <p:cNvPr id="322" name="Google Shape;322;p49"/>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pic>
        <p:nvPicPr>
          <p:cNvPr id="323" name="Google Shape;323;p49"/>
          <p:cNvPicPr preferRelativeResize="0"/>
          <p:nvPr/>
        </p:nvPicPr>
        <p:blipFill>
          <a:blip r:embed="rId4">
            <a:alphaModFix/>
          </a:blip>
          <a:stretch>
            <a:fillRect/>
          </a:stretch>
        </p:blipFill>
        <p:spPr>
          <a:xfrm>
            <a:off x="1667435" y="914400"/>
            <a:ext cx="5809131" cy="36576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0"/>
          <p:cNvSpPr txBox="1"/>
          <p:nvPr>
            <p:ph type="ctrTitle"/>
          </p:nvPr>
        </p:nvSpPr>
        <p:spPr>
          <a:xfrm>
            <a:off x="0" y="0"/>
            <a:ext cx="9144000" cy="2388900"/>
          </a:xfrm>
          <a:prstGeom prst="rect">
            <a:avLst/>
          </a:prstGeom>
        </p:spPr>
        <p:txBody>
          <a:bodyPr anchorCtr="0" anchor="b" bIns="274300" lIns="91425" spcFirstLastPara="1" rIns="91425" wrap="square" tIns="91425">
            <a:noAutofit/>
          </a:bodyPr>
          <a:lstStyle/>
          <a:p>
            <a:pPr indent="0" lvl="0" marL="0" rtl="0" algn="ctr">
              <a:spcBef>
                <a:spcPts val="0"/>
              </a:spcBef>
              <a:spcAft>
                <a:spcPts val="0"/>
              </a:spcAft>
              <a:buNone/>
            </a:pPr>
            <a:r>
              <a:rPr lang="en"/>
              <a:t>Thank you! Any questions?</a:t>
            </a:r>
            <a:endParaRPr/>
          </a:p>
        </p:txBody>
      </p:sp>
      <p:sp>
        <p:nvSpPr>
          <p:cNvPr id="329" name="Google Shape;329;p50"/>
          <p:cNvSpPr txBox="1"/>
          <p:nvPr>
            <p:ph idx="1" type="subTitle"/>
          </p:nvPr>
        </p:nvSpPr>
        <p:spPr>
          <a:xfrm>
            <a:off x="0" y="2569475"/>
            <a:ext cx="9144000" cy="2574000"/>
          </a:xfrm>
          <a:prstGeom prst="rect">
            <a:avLst/>
          </a:prstGeom>
        </p:spPr>
        <p:txBody>
          <a:bodyPr anchorCtr="0" anchor="t" bIns="91425" lIns="91425" spcFirstLastPara="1" rIns="91425" wrap="square" tIns="274300">
            <a:noAutofit/>
          </a:bodyPr>
          <a:lstStyle/>
          <a:p>
            <a:pPr indent="0" lvl="0" marL="0" rtl="0" algn="ctr">
              <a:lnSpc>
                <a:spcPct val="150000"/>
              </a:lnSpc>
              <a:spcBef>
                <a:spcPts val="0"/>
              </a:spcBef>
              <a:spcAft>
                <a:spcPts val="0"/>
              </a:spcAft>
              <a:buNone/>
            </a:pPr>
            <a:r>
              <a:rPr lang="en" u="sng">
                <a:solidFill>
                  <a:schemeClr val="hlink"/>
                </a:solidFill>
                <a:hlinkClick r:id="rId3"/>
              </a:rPr>
              <a:t>dirk.riehle@fau.de</a:t>
            </a:r>
            <a:r>
              <a:rPr lang="en"/>
              <a:t> </a:t>
            </a:r>
            <a:r>
              <a:rPr lang="en" sz="2400"/>
              <a:t>–</a:t>
            </a:r>
            <a:r>
              <a:rPr lang="en"/>
              <a:t> </a:t>
            </a:r>
            <a:r>
              <a:rPr lang="en" u="sng">
                <a:solidFill>
                  <a:schemeClr val="hlink"/>
                </a:solidFill>
                <a:hlinkClick r:id="rId4"/>
              </a:rPr>
              <a:t>https://oss.cs.fau.de</a:t>
            </a:r>
            <a:endParaRPr/>
          </a:p>
          <a:p>
            <a:pPr indent="0" lvl="0" marL="0" rtl="0" algn="ctr">
              <a:lnSpc>
                <a:spcPct val="150000"/>
              </a:lnSpc>
              <a:spcBef>
                <a:spcPts val="0"/>
              </a:spcBef>
              <a:spcAft>
                <a:spcPts val="0"/>
              </a:spcAft>
              <a:buNone/>
            </a:pPr>
            <a:r>
              <a:rPr lang="en" sz="2400" u="sng">
                <a:solidFill>
                  <a:schemeClr val="hlink"/>
                </a:solidFill>
                <a:hlinkClick r:id="rId5"/>
              </a:rPr>
              <a:t>dirk@riehle.org</a:t>
            </a:r>
            <a:r>
              <a:rPr lang="en" sz="2400"/>
              <a:t> – </a:t>
            </a:r>
            <a:r>
              <a:rPr lang="en" sz="2400" u="sng">
                <a:solidFill>
                  <a:schemeClr val="hlink"/>
                </a:solidFill>
                <a:hlinkClick r:id="rId6"/>
              </a:rPr>
              <a:t>https://dirkriehle.com</a:t>
            </a:r>
            <a:r>
              <a:rPr lang="en" sz="2400"/>
              <a:t> – </a:t>
            </a:r>
            <a:r>
              <a:rPr lang="en" sz="2400" u="sng">
                <a:solidFill>
                  <a:schemeClr val="hlink"/>
                </a:solidFill>
                <a:hlinkClick r:id="rId7"/>
              </a:rPr>
              <a:t>@dirkriehle</a:t>
            </a:r>
            <a:endParaRPr sz="24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51"/>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Legal Notices</a:t>
            </a:r>
            <a:endParaRPr/>
          </a:p>
        </p:txBody>
      </p:sp>
      <p:sp>
        <p:nvSpPr>
          <p:cNvPr id="335" name="Google Shape;335;p51"/>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900" u="sng">
                <a:solidFill>
                  <a:schemeClr val="hlink"/>
                </a:solidFill>
                <a:hlinkClick r:id="rId3"/>
              </a:rPr>
              <a:t>https://profriehle.com</a:t>
            </a:r>
            <a:r>
              <a:rPr b="0" lang="en" sz="900">
                <a:solidFill>
                  <a:schemeClr val="dk2"/>
                </a:solidFill>
              </a:rPr>
              <a:t> </a:t>
            </a:r>
            <a:endParaRPr b="0" sz="900">
              <a:solidFill>
                <a:schemeClr val="dk2"/>
              </a:solidFill>
            </a:endParaRPr>
          </a:p>
        </p:txBody>
      </p:sp>
      <p:sp>
        <p:nvSpPr>
          <p:cNvPr id="336" name="Google Shape;336;p51"/>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License</a:t>
            </a:r>
            <a:endParaRPr/>
          </a:p>
          <a:p>
            <a:pPr indent="-342900" lvl="0" marL="457200" rtl="0" algn="l">
              <a:spcBef>
                <a:spcPts val="1200"/>
              </a:spcBef>
              <a:spcAft>
                <a:spcPts val="0"/>
              </a:spcAft>
              <a:buSzPts val="1800"/>
              <a:buChar char="●"/>
            </a:pPr>
            <a:r>
              <a:rPr lang="en"/>
              <a:t>Licensed under the </a:t>
            </a:r>
            <a:r>
              <a:rPr lang="en" u="sng">
                <a:solidFill>
                  <a:schemeClr val="hlink"/>
                </a:solidFill>
                <a:hlinkClick r:id="rId4"/>
              </a:rPr>
              <a:t>CC BY 4.0 International</a:t>
            </a:r>
            <a:r>
              <a:rPr lang="en"/>
              <a:t> license</a:t>
            </a:r>
            <a:endParaRPr/>
          </a:p>
          <a:p>
            <a:pPr indent="0" lvl="0" marL="0" rtl="0" algn="l">
              <a:spcBef>
                <a:spcPts val="1200"/>
              </a:spcBef>
              <a:spcAft>
                <a:spcPts val="0"/>
              </a:spcAft>
              <a:buNone/>
            </a:pPr>
            <a:r>
              <a:rPr lang="en"/>
              <a:t>Copyright</a:t>
            </a:r>
            <a:endParaRPr/>
          </a:p>
          <a:p>
            <a:pPr indent="-342900" lvl="0" marL="457200" rtl="0" algn="l">
              <a:spcBef>
                <a:spcPts val="1200"/>
              </a:spcBef>
              <a:spcAft>
                <a:spcPts val="0"/>
              </a:spcAft>
              <a:buSzPts val="1800"/>
              <a:buChar char="●"/>
            </a:pPr>
            <a:r>
              <a:rPr lang="en"/>
              <a:t>© 2012, 2023, 2024 Dirk Riehle, some rights reserved</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2"/>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Types and Status of Publication Types</a:t>
            </a:r>
            <a:endParaRPr/>
          </a:p>
        </p:txBody>
      </p:sp>
      <p:sp>
        <p:nvSpPr>
          <p:cNvPr id="63" name="Google Shape;63;p12"/>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The status hierarchy (by diligence of peer review)</a:t>
            </a:r>
            <a:endParaRPr/>
          </a:p>
          <a:p>
            <a:pPr indent="-342900" lvl="0" marL="457200" rtl="0" algn="l">
              <a:spcBef>
                <a:spcPts val="1200"/>
              </a:spcBef>
              <a:spcAft>
                <a:spcPts val="0"/>
              </a:spcAft>
              <a:buSzPts val="1800"/>
              <a:buAutoNum type="arabicPeriod"/>
            </a:pPr>
            <a:r>
              <a:rPr lang="en"/>
              <a:t>Journal articles [1]</a:t>
            </a:r>
            <a:endParaRPr/>
          </a:p>
          <a:p>
            <a:pPr indent="-342900" lvl="0" marL="457200" rtl="0" algn="l">
              <a:spcBef>
                <a:spcPts val="0"/>
              </a:spcBef>
              <a:spcAft>
                <a:spcPts val="0"/>
              </a:spcAft>
              <a:buSzPts val="1800"/>
              <a:buAutoNum type="arabicPeriod"/>
            </a:pPr>
            <a:r>
              <a:rPr lang="en"/>
              <a:t>Conference papers</a:t>
            </a:r>
            <a:endParaRPr/>
          </a:p>
          <a:p>
            <a:pPr indent="-342900" lvl="0" marL="457200" rtl="0" algn="l">
              <a:spcBef>
                <a:spcPts val="0"/>
              </a:spcBef>
              <a:spcAft>
                <a:spcPts val="0"/>
              </a:spcAft>
              <a:buSzPts val="1800"/>
              <a:buAutoNum type="arabicPeriod"/>
            </a:pPr>
            <a:r>
              <a:rPr lang="en"/>
              <a:t>Workshop papers</a:t>
            </a:r>
            <a:endParaRPr/>
          </a:p>
          <a:p>
            <a:pPr indent="-342900" lvl="0" marL="457200" rtl="0" algn="l">
              <a:spcBef>
                <a:spcPts val="0"/>
              </a:spcBef>
              <a:spcAft>
                <a:spcPts val="0"/>
              </a:spcAft>
              <a:buSzPts val="1800"/>
              <a:buAutoNum type="arabicPeriod"/>
            </a:pPr>
            <a:r>
              <a:rPr lang="en"/>
              <a:t>Technical reports</a:t>
            </a:r>
            <a:endParaRPr/>
          </a:p>
          <a:p>
            <a:pPr indent="0" lvl="0" marL="0" rtl="0" algn="l">
              <a:spcBef>
                <a:spcPts val="1200"/>
              </a:spcBef>
              <a:spcAft>
                <a:spcPts val="0"/>
              </a:spcAft>
              <a:buNone/>
            </a:pPr>
            <a:r>
              <a:rPr lang="en"/>
              <a:t>In practice, there are significant quality differences between</a:t>
            </a:r>
            <a:endParaRPr/>
          </a:p>
          <a:p>
            <a:pPr indent="-342900" lvl="0" marL="457200" rtl="0" algn="l">
              <a:spcBef>
                <a:spcPts val="1200"/>
              </a:spcBef>
              <a:spcAft>
                <a:spcPts val="0"/>
              </a:spcAft>
              <a:buSzPts val="1800"/>
              <a:buChar char="●"/>
            </a:pPr>
            <a:r>
              <a:rPr lang="en"/>
              <a:t>Journals and journals</a:t>
            </a:r>
            <a:endParaRPr/>
          </a:p>
          <a:p>
            <a:pPr indent="-342900" lvl="0" marL="457200" rtl="0" algn="l">
              <a:spcBef>
                <a:spcPts val="0"/>
              </a:spcBef>
              <a:spcAft>
                <a:spcPts val="0"/>
              </a:spcAft>
              <a:buSzPts val="1800"/>
              <a:buChar char="●"/>
            </a:pPr>
            <a:r>
              <a:rPr lang="en"/>
              <a:t>Journals and conferences </a:t>
            </a:r>
            <a:endParaRPr/>
          </a:p>
        </p:txBody>
      </p:sp>
      <p:sp>
        <p:nvSpPr>
          <p:cNvPr id="64" name="Google Shape;64;p12"/>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
        <p:nvSpPr>
          <p:cNvPr id="65" name="Google Shape;65;p12"/>
          <p:cNvSpPr txBox="1"/>
          <p:nvPr/>
        </p:nvSpPr>
        <p:spPr>
          <a:xfrm>
            <a:off x="0" y="4233672"/>
            <a:ext cx="7315200" cy="914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[1] In computer science, conferences may have equal standing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3"/>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The Purposes of Academic Communication</a:t>
            </a:r>
            <a:endParaRPr/>
          </a:p>
        </p:txBody>
      </p:sp>
      <p:sp>
        <p:nvSpPr>
          <p:cNvPr id="71" name="Google Shape;71;p13"/>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a:t>Documentation and communication of scientific results</a:t>
            </a:r>
            <a:endParaRPr/>
          </a:p>
          <a:p>
            <a:pPr indent="-317500" lvl="1" marL="914400" rtl="0" algn="l">
              <a:spcBef>
                <a:spcPts val="0"/>
              </a:spcBef>
              <a:spcAft>
                <a:spcPts val="0"/>
              </a:spcAft>
              <a:buSzPts val="1400"/>
              <a:buChar char="○"/>
            </a:pPr>
            <a:r>
              <a:rPr lang="en"/>
              <a:t>Early (workshop papers)</a:t>
            </a:r>
            <a:endParaRPr/>
          </a:p>
          <a:p>
            <a:pPr indent="-317500" lvl="1" marL="914400" rtl="0" algn="l">
              <a:spcBef>
                <a:spcPts val="0"/>
              </a:spcBef>
              <a:spcAft>
                <a:spcPts val="0"/>
              </a:spcAft>
              <a:buSzPts val="1400"/>
              <a:buChar char="○"/>
            </a:pPr>
            <a:r>
              <a:rPr lang="en"/>
              <a:t>Intermediate (conference papers)</a:t>
            </a:r>
            <a:endParaRPr/>
          </a:p>
          <a:p>
            <a:pPr indent="-317500" lvl="1" marL="914400" rtl="0" algn="l">
              <a:spcBef>
                <a:spcPts val="0"/>
              </a:spcBef>
              <a:spcAft>
                <a:spcPts val="0"/>
              </a:spcAft>
              <a:buSzPts val="1400"/>
              <a:buChar char="○"/>
            </a:pPr>
            <a:r>
              <a:rPr lang="en"/>
              <a:t>Fina</a:t>
            </a:r>
            <a:r>
              <a:rPr lang="en"/>
              <a:t>l (journal articles)</a:t>
            </a:r>
            <a:endParaRPr/>
          </a:p>
          <a:p>
            <a:pPr indent="-342900" lvl="0" marL="457200" rtl="0" algn="l">
              <a:spcBef>
                <a:spcPts val="1000"/>
              </a:spcBef>
              <a:spcAft>
                <a:spcPts val="0"/>
              </a:spcAft>
              <a:buSzPts val="1800"/>
              <a:buChar char="●"/>
            </a:pPr>
            <a:r>
              <a:rPr lang="en"/>
              <a:t>Exchange of ideas, public conversation</a:t>
            </a:r>
            <a:endParaRPr/>
          </a:p>
          <a:p>
            <a:pPr indent="-342900" lvl="0" marL="457200" rtl="0" algn="l">
              <a:spcBef>
                <a:spcPts val="1000"/>
              </a:spcBef>
              <a:spcAft>
                <a:spcPts val="0"/>
              </a:spcAft>
              <a:buSzPts val="1800"/>
              <a:buChar char="●"/>
            </a:pPr>
            <a:r>
              <a:rPr lang="en"/>
              <a:t>Documentation of supplementary results (technical reports)</a:t>
            </a:r>
            <a:endParaRPr/>
          </a:p>
          <a:p>
            <a:pPr indent="0" lvl="0" marL="0" rtl="0" algn="l">
              <a:spcBef>
                <a:spcPts val="1200"/>
              </a:spcBef>
              <a:spcAft>
                <a:spcPts val="1200"/>
              </a:spcAft>
              <a:buNone/>
            </a:pPr>
            <a:r>
              <a:t/>
            </a:r>
            <a:endParaRPr/>
          </a:p>
        </p:txBody>
      </p:sp>
      <p:sp>
        <p:nvSpPr>
          <p:cNvPr id="72" name="Google Shape;72;p13"/>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4"/>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Academic Evaluation</a:t>
            </a:r>
            <a:endParaRPr/>
          </a:p>
        </p:txBody>
      </p:sp>
      <p:sp>
        <p:nvSpPr>
          <p:cNvPr id="78" name="Google Shape;78;p14"/>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Publications are a key </a:t>
            </a:r>
            <a:r>
              <a:rPr lang="en"/>
              <a:t>component</a:t>
            </a:r>
            <a:r>
              <a:rPr lang="en"/>
              <a:t> of academic evaluation</a:t>
            </a:r>
            <a:endParaRPr/>
          </a:p>
          <a:p>
            <a:pPr indent="-342900" lvl="0" marL="457200" rtl="0" algn="l">
              <a:spcBef>
                <a:spcPts val="1200"/>
              </a:spcBef>
              <a:spcAft>
                <a:spcPts val="0"/>
              </a:spcAft>
              <a:buSzPts val="1800"/>
              <a:buChar char="●"/>
            </a:pPr>
            <a:r>
              <a:rPr lang="en"/>
              <a:t>Researchers get evaluated for promotion (tenure)</a:t>
            </a:r>
            <a:endParaRPr/>
          </a:p>
          <a:p>
            <a:pPr indent="-342900" lvl="0" marL="457200" rtl="0" algn="l">
              <a:spcBef>
                <a:spcPts val="0"/>
              </a:spcBef>
              <a:spcAft>
                <a:spcPts val="0"/>
              </a:spcAft>
              <a:buSzPts val="1800"/>
              <a:buChar char="●"/>
            </a:pPr>
            <a:r>
              <a:rPr lang="en"/>
              <a:t>Department rankings influence student choice</a:t>
            </a:r>
            <a:endParaRPr/>
          </a:p>
          <a:p>
            <a:pPr indent="-342900" lvl="0" marL="457200" rtl="0" algn="l">
              <a:spcBef>
                <a:spcPts val="0"/>
              </a:spcBef>
              <a:spcAft>
                <a:spcPts val="0"/>
              </a:spcAft>
              <a:buSzPts val="1800"/>
              <a:buChar char="●"/>
            </a:pPr>
            <a:r>
              <a:rPr lang="en"/>
              <a:t>University rankings influence public funding</a:t>
            </a:r>
            <a:endParaRPr/>
          </a:p>
          <a:p>
            <a:pPr indent="0" lvl="0" marL="0" rtl="0" algn="l">
              <a:spcBef>
                <a:spcPts val="1200"/>
              </a:spcBef>
              <a:spcAft>
                <a:spcPts val="0"/>
              </a:spcAft>
              <a:buNone/>
            </a:pPr>
            <a:r>
              <a:rPr lang="en"/>
              <a:t>Beware of the bean counters</a:t>
            </a:r>
            <a:endParaRPr/>
          </a:p>
          <a:p>
            <a:pPr indent="-342900" lvl="0" marL="457200" rtl="0" algn="l">
              <a:spcBef>
                <a:spcPts val="1200"/>
              </a:spcBef>
              <a:spcAft>
                <a:spcPts val="0"/>
              </a:spcAft>
              <a:buSzPts val="1800"/>
              <a:buChar char="●"/>
            </a:pPr>
            <a:r>
              <a:rPr lang="en"/>
              <a:t>See the SF Declaration of Research Assessment (DORA) [1]</a:t>
            </a:r>
            <a:endParaRPr/>
          </a:p>
        </p:txBody>
      </p:sp>
      <p:sp>
        <p:nvSpPr>
          <p:cNvPr id="79" name="Google Shape;79;p14"/>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
        <p:nvSpPr>
          <p:cNvPr id="80" name="Google Shape;80;p14"/>
          <p:cNvSpPr txBox="1"/>
          <p:nvPr/>
        </p:nvSpPr>
        <p:spPr>
          <a:xfrm>
            <a:off x="0" y="4233672"/>
            <a:ext cx="7315200" cy="914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t>[1] See </a:t>
            </a:r>
            <a:r>
              <a:rPr lang="en" u="sng">
                <a:solidFill>
                  <a:schemeClr val="hlink"/>
                </a:solidFill>
                <a:hlinkClick r:id="rId4"/>
              </a:rPr>
              <a:t>https://sfdora.org/</a:t>
            </a:r>
            <a:r>
              <a:rPr lang="en"/>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5"/>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Publication Value</a:t>
            </a:r>
            <a:endParaRPr/>
          </a:p>
        </p:txBody>
      </p:sp>
      <p:sp>
        <p:nvSpPr>
          <p:cNvPr id="86" name="Google Shape;86;p15"/>
          <p:cNvSpPr txBox="1"/>
          <p:nvPr>
            <p:ph idx="1" type="body"/>
          </p:nvPr>
        </p:nvSpPr>
        <p:spPr>
          <a:xfrm>
            <a:off x="274320" y="914400"/>
            <a:ext cx="8595300" cy="41148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
              <a:t>Publication value is measured by</a:t>
            </a:r>
            <a:endParaRPr/>
          </a:p>
          <a:p>
            <a:pPr indent="-342900" lvl="0" marL="457200" rtl="0" algn="l">
              <a:spcBef>
                <a:spcPts val="1200"/>
              </a:spcBef>
              <a:spcAft>
                <a:spcPts val="0"/>
              </a:spcAft>
              <a:buSzPts val="1800"/>
              <a:buChar char="●"/>
            </a:pPr>
            <a:r>
              <a:rPr lang="en"/>
              <a:t>Value of the publication venue</a:t>
            </a:r>
            <a:endParaRPr/>
          </a:p>
          <a:p>
            <a:pPr indent="-317500" lvl="1" marL="914400" rtl="0" algn="l">
              <a:spcBef>
                <a:spcPts val="0"/>
              </a:spcBef>
              <a:spcAft>
                <a:spcPts val="0"/>
              </a:spcAft>
              <a:buSzPts val="1400"/>
              <a:buChar char="○"/>
            </a:pPr>
            <a:r>
              <a:rPr lang="en"/>
              <a:t>Common measure: Impact factor</a:t>
            </a:r>
            <a:endParaRPr/>
          </a:p>
          <a:p>
            <a:pPr indent="-342900" lvl="0" marL="457200" rtl="0" algn="l">
              <a:spcBef>
                <a:spcPts val="1000"/>
              </a:spcBef>
              <a:spcAft>
                <a:spcPts val="0"/>
              </a:spcAft>
              <a:buSzPts val="1800"/>
              <a:buChar char="●"/>
            </a:pPr>
            <a:r>
              <a:rPr lang="en"/>
              <a:t>Citations of publication</a:t>
            </a:r>
            <a:endParaRPr/>
          </a:p>
          <a:p>
            <a:pPr indent="-317500" lvl="1" marL="914400" rtl="0" algn="l">
              <a:spcBef>
                <a:spcPts val="0"/>
              </a:spcBef>
              <a:spcAft>
                <a:spcPts val="0"/>
              </a:spcAft>
              <a:buSzPts val="1400"/>
              <a:buChar char="○"/>
            </a:pPr>
            <a:r>
              <a:rPr lang="en"/>
              <a:t>Common measure: Weighted counts</a:t>
            </a:r>
            <a:endParaRPr/>
          </a:p>
          <a:p>
            <a:pPr indent="0" lvl="0" marL="0" rtl="0" algn="l">
              <a:spcBef>
                <a:spcPts val="1200"/>
              </a:spcBef>
              <a:spcAft>
                <a:spcPts val="1200"/>
              </a:spcAft>
              <a:buNone/>
            </a:pPr>
            <a:r>
              <a:t/>
            </a:r>
            <a:endParaRPr/>
          </a:p>
        </p:txBody>
      </p:sp>
      <p:sp>
        <p:nvSpPr>
          <p:cNvPr id="87" name="Google Shape;87;p15"/>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0" y="0"/>
            <a:ext cx="9144000" cy="685800"/>
          </a:xfrm>
          <a:prstGeom prst="rect">
            <a:avLst/>
          </a:prstGeom>
        </p:spPr>
        <p:txBody>
          <a:bodyPr anchorCtr="0" anchor="ctr" bIns="91425" lIns="274300" spcFirstLastPara="1" rIns="91425" wrap="square" tIns="91425">
            <a:noAutofit/>
          </a:bodyPr>
          <a:lstStyle/>
          <a:p>
            <a:pPr indent="0" lvl="0" marL="0" rtl="0" algn="l">
              <a:spcBef>
                <a:spcPts val="0"/>
              </a:spcBef>
              <a:spcAft>
                <a:spcPts val="0"/>
              </a:spcAft>
              <a:buNone/>
            </a:pPr>
            <a:r>
              <a:rPr lang="en"/>
              <a:t>Publication</a:t>
            </a:r>
            <a:r>
              <a:rPr lang="en"/>
              <a:t> Strategy</a:t>
            </a:r>
            <a:endParaRPr/>
          </a:p>
        </p:txBody>
      </p:sp>
      <p:sp>
        <p:nvSpPr>
          <p:cNvPr id="93" name="Google Shape;93;p16"/>
          <p:cNvSpPr txBox="1"/>
          <p:nvPr>
            <p:ph idx="12" type="sldNum"/>
          </p:nvPr>
        </p:nvSpPr>
        <p:spPr>
          <a:xfrm>
            <a:off x="7315209" y="4229101"/>
            <a:ext cx="1828800" cy="91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a:p>
            <a:pPr indent="0" lvl="0" marL="0" rtl="0" algn="r">
              <a:spcBef>
                <a:spcPts val="0"/>
              </a:spcBef>
              <a:spcAft>
                <a:spcPts val="0"/>
              </a:spcAft>
              <a:buNone/>
            </a:pPr>
            <a:r>
              <a:rPr b="0" lang="en" sz="1000" u="sng">
                <a:solidFill>
                  <a:schemeClr val="hlink"/>
                </a:solidFill>
                <a:hlinkClick r:id="rId3"/>
              </a:rPr>
              <a:t>uni1.de/nyt</a:t>
            </a:r>
            <a:r>
              <a:rPr b="0" lang="en" sz="1000"/>
              <a:t> </a:t>
            </a:r>
            <a:endParaRPr b="0" sz="1000"/>
          </a:p>
        </p:txBody>
      </p:sp>
      <p:pic>
        <p:nvPicPr>
          <p:cNvPr id="94" name="Google Shape;94;p16"/>
          <p:cNvPicPr preferRelativeResize="0"/>
          <p:nvPr/>
        </p:nvPicPr>
        <p:blipFill>
          <a:blip r:embed="rId4">
            <a:alphaModFix/>
          </a:blip>
          <a:stretch>
            <a:fillRect/>
          </a:stretch>
        </p:blipFill>
        <p:spPr>
          <a:xfrm>
            <a:off x="274320" y="914400"/>
            <a:ext cx="8595360" cy="350284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NYT Slides Template">
  <a:themeElements>
    <a:clrScheme name="Simple Light">
      <a:dk1>
        <a:srgbClr val="000000"/>
      </a:dk1>
      <a:lt1>
        <a:srgbClr val="FFFFFF"/>
      </a:lt1>
      <a:dk2>
        <a:srgbClr val="404040"/>
      </a:dk2>
      <a:lt2>
        <a:srgbClr val="808080"/>
      </a:lt2>
      <a:accent1>
        <a:srgbClr val="D0D0D0"/>
      </a:accent1>
      <a:accent2>
        <a:srgbClr val="4169E1"/>
      </a:accent2>
      <a:accent3>
        <a:srgbClr val="D50D01"/>
      </a:accent3>
      <a:accent4>
        <a:srgbClr val="FEB612"/>
      </a:accent4>
      <a:accent5>
        <a:srgbClr val="4CAF50"/>
      </a:accent5>
      <a:accent6>
        <a:srgbClr val="8E44AD"/>
      </a:accent6>
      <a:hlink>
        <a:srgbClr val="34A3C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